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4"/>
  </p:notesMasterIdLst>
  <p:sldIdLst>
    <p:sldId id="256" r:id="rId2"/>
    <p:sldId id="257" r:id="rId3"/>
    <p:sldId id="258" r:id="rId4"/>
    <p:sldId id="259" r:id="rId5"/>
    <p:sldId id="260" r:id="rId6"/>
    <p:sldId id="273" r:id="rId7"/>
    <p:sldId id="261" r:id="rId8"/>
    <p:sldId id="262" r:id="rId9"/>
    <p:sldId id="263" r:id="rId10"/>
    <p:sldId id="264" r:id="rId11"/>
    <p:sldId id="265" r:id="rId12"/>
    <p:sldId id="275" r:id="rId13"/>
    <p:sldId id="276" r:id="rId14"/>
    <p:sldId id="274" r:id="rId15"/>
    <p:sldId id="266" r:id="rId16"/>
    <p:sldId id="267" r:id="rId17"/>
    <p:sldId id="268" r:id="rId18"/>
    <p:sldId id="269" r:id="rId19"/>
    <p:sldId id="271" r:id="rId20"/>
    <p:sldId id="270" r:id="rId21"/>
    <p:sldId id="272" r:id="rId22"/>
    <p:sldId id="277" r:id="rId23"/>
  </p:sldIdLst>
  <p:sldSz cx="9144000" cy="6858000" type="screen4x3"/>
  <p:notesSz cx="6858000" cy="9144000"/>
  <p:embeddedFontLst>
    <p:embeddedFont>
      <p:font typeface="Cambria" pitchFamily="18" charset="0"/>
      <p:regular r:id="rId25"/>
      <p:bold r:id="rId26"/>
      <p:italic r:id="rId27"/>
      <p:boldItalic r:id="rId28"/>
    </p:embeddedFont>
    <p:embeddedFont>
      <p:font typeface="Arial Black" pitchFamily="34" charset="0"/>
      <p:bold r:id="rId29"/>
    </p:embeddedFont>
    <p:embeddedFont>
      <p:font typeface="Aharoni" pitchFamily="2" charset="-79"/>
      <p:bold r:id="rId30"/>
    </p:embeddedFont>
    <p:embeddedFont>
      <p:font typeface="Calibri" pitchFamily="34" charset="0"/>
      <p:regular r:id="rId31"/>
      <p:bold r:id="rId32"/>
      <p:italic r:id="rId33"/>
      <p:boldItalic r:id="rId34"/>
    </p:embeddedFont>
    <p:embeddedFont>
      <p:font typeface="Berlin Sans FB Demi" pitchFamily="34"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2DE"/>
    <a:srgbClr val="AE78D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28" autoAdjust="0"/>
  </p:normalViewPr>
  <p:slideViewPr>
    <p:cSldViewPr>
      <p:cViewPr varScale="1">
        <p:scale>
          <a:sx n="34" d="100"/>
          <a:sy n="34" d="100"/>
        </p:scale>
        <p:origin x="-43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976BF-A08F-4DBB-A0CC-660902238FAC}" type="datetimeFigureOut">
              <a:rPr lang="en-US" smtClean="0"/>
              <a:t>10/31/2010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71D5CE-EE22-4F67-A8F0-1238B6D86178}" type="slidenum">
              <a:rPr lang="en-US" smtClean="0"/>
              <a:t>‹#›</a:t>
            </a:fld>
            <a:endParaRPr lang="en-US"/>
          </a:p>
        </p:txBody>
      </p:sp>
    </p:spTree>
    <p:extLst>
      <p:ext uri="{BB962C8B-B14F-4D97-AF65-F5344CB8AC3E}">
        <p14:creationId xmlns:p14="http://schemas.microsoft.com/office/powerpoint/2010/main" val="113507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1D5CE-EE22-4F67-A8F0-1238B6D86178}" type="slidenum">
              <a:rPr lang="en-US" smtClean="0"/>
              <a:t>1</a:t>
            </a:fld>
            <a:endParaRPr lang="en-US"/>
          </a:p>
        </p:txBody>
      </p:sp>
    </p:spTree>
    <p:extLst>
      <p:ext uri="{BB962C8B-B14F-4D97-AF65-F5344CB8AC3E}">
        <p14:creationId xmlns:p14="http://schemas.microsoft.com/office/powerpoint/2010/main" val="263054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 2:13, “for not the hearers of the law are just in the sight of God, but the doers of the law will be justified”</a:t>
            </a:r>
          </a:p>
          <a:p>
            <a:r>
              <a:rPr lang="en-US" dirty="0" smtClean="0"/>
              <a:t>Mt 10:16 ¶  "Behold, I send you out as sheep in the midst of wolves. Therefore be wise as serpents and harmless as doves.</a:t>
            </a:r>
          </a:p>
          <a:p>
            <a:endParaRPr lang="en-US" dirty="0" smtClean="0"/>
          </a:p>
          <a:p>
            <a:r>
              <a:rPr lang="en-US" dirty="0" smtClean="0"/>
              <a:t>4163 from 4160 verb, 1) to make</a:t>
            </a:r>
          </a:p>
          <a:p>
            <a:r>
              <a:rPr lang="en-US" dirty="0" smtClean="0"/>
              <a:t>1a) with the names of things made, to produce, construct, form, fashion, etc.</a:t>
            </a:r>
          </a:p>
          <a:p>
            <a:r>
              <a:rPr lang="en-US" dirty="0" smtClean="0"/>
              <a:t>1b) to be the authors of, the cause</a:t>
            </a:r>
          </a:p>
          <a:p>
            <a:r>
              <a:rPr lang="en-US" dirty="0" smtClean="0"/>
              <a:t>1c) to make ready, to prepare</a:t>
            </a:r>
          </a:p>
          <a:p>
            <a:r>
              <a:rPr lang="en-US" dirty="0" smtClean="0"/>
              <a:t>1d) to produce, bear, shoot forth</a:t>
            </a:r>
          </a:p>
          <a:p>
            <a:r>
              <a:rPr lang="en-US" dirty="0" smtClean="0"/>
              <a:t>1e) to acquire, to provide a thing for one’s self</a:t>
            </a:r>
          </a:p>
          <a:p>
            <a:r>
              <a:rPr lang="en-US" dirty="0" smtClean="0"/>
              <a:t>1f) to make a thing out of something</a:t>
            </a:r>
          </a:p>
          <a:p>
            <a:r>
              <a:rPr lang="en-US" dirty="0" smtClean="0"/>
              <a:t>1g) to (make i.e.) render one anything</a:t>
            </a:r>
          </a:p>
          <a:p>
            <a:r>
              <a:rPr lang="en-US" dirty="0" smtClean="0"/>
              <a:t>1g1) to (make i.e.) constitute or appoint one anything, to appoint or ordain one that</a:t>
            </a:r>
          </a:p>
          <a:p>
            <a:r>
              <a:rPr lang="en-US" dirty="0" smtClean="0"/>
              <a:t>1g2) to (make i.e.) declare one anything</a:t>
            </a:r>
          </a:p>
          <a:p>
            <a:r>
              <a:rPr lang="en-US" dirty="0" smtClean="0"/>
              <a:t>1h) to put one forth, to lead him out</a:t>
            </a:r>
          </a:p>
          <a:p>
            <a:r>
              <a:rPr lang="en-US" dirty="0" smtClean="0"/>
              <a:t>1i) to make one do something</a:t>
            </a:r>
          </a:p>
          <a:p>
            <a:r>
              <a:rPr lang="en-US" dirty="0" smtClean="0"/>
              <a:t>1i1) cause one to</a:t>
            </a:r>
          </a:p>
          <a:p>
            <a:r>
              <a:rPr lang="en-US" dirty="0" smtClean="0"/>
              <a:t>1j) to be the authors of a thing (to cause, bring about)</a:t>
            </a:r>
          </a:p>
          <a:p>
            <a:r>
              <a:rPr lang="en-US" dirty="0" smtClean="0"/>
              <a:t>2) to do</a:t>
            </a:r>
          </a:p>
          <a:p>
            <a:r>
              <a:rPr lang="en-US" dirty="0" smtClean="0"/>
              <a:t>2a) to act rightly, do well</a:t>
            </a:r>
          </a:p>
          <a:p>
            <a:r>
              <a:rPr lang="en-US" dirty="0" smtClean="0"/>
              <a:t>2a1) to carry out, to execute</a:t>
            </a:r>
          </a:p>
          <a:p>
            <a:r>
              <a:rPr lang="en-US" dirty="0" smtClean="0"/>
              <a:t>2b) to do a thing unto one</a:t>
            </a:r>
          </a:p>
          <a:p>
            <a:r>
              <a:rPr lang="en-US" dirty="0" smtClean="0"/>
              <a:t>2b1) to do to one</a:t>
            </a:r>
          </a:p>
          <a:p>
            <a:r>
              <a:rPr lang="en-US" dirty="0" smtClean="0"/>
              <a:t>2c) with designation of time: to pass, spend</a:t>
            </a:r>
          </a:p>
          <a:p>
            <a:r>
              <a:rPr lang="en-US" dirty="0" smtClean="0"/>
              <a:t>2d) to celebrate, keep</a:t>
            </a:r>
          </a:p>
          <a:p>
            <a:r>
              <a:rPr lang="en-US" dirty="0" smtClean="0"/>
              <a:t>2d1) to make ready, and so at the same time to institute, the celebration of the Passover</a:t>
            </a:r>
          </a:p>
          <a:p>
            <a:r>
              <a:rPr lang="en-US" dirty="0" smtClean="0"/>
              <a:t>2e) to perform: to a promise</a:t>
            </a:r>
          </a:p>
          <a:p>
            <a:endParaRPr lang="en-US" dirty="0" smtClean="0"/>
          </a:p>
          <a:p>
            <a:r>
              <a:rPr lang="en-US" dirty="0" smtClean="0"/>
              <a:t>Hence it carries with it a wide array</a:t>
            </a:r>
            <a:r>
              <a:rPr lang="en-US" baseline="0" dirty="0" smtClean="0"/>
              <a:t> of activity from authoring something to shooting forth something. It seems that God wants us, like a poet, to acquire and celebrate the word by which we shoot forth and make something of ourselves from the word. Let us live God’s poem that when men read us they will see God.</a:t>
            </a:r>
            <a:endParaRPr lang="en-US" dirty="0"/>
          </a:p>
        </p:txBody>
      </p:sp>
      <p:sp>
        <p:nvSpPr>
          <p:cNvPr id="4" name="Slide Number Placeholder 3"/>
          <p:cNvSpPr>
            <a:spLocks noGrp="1"/>
          </p:cNvSpPr>
          <p:nvPr>
            <p:ph type="sldNum" sz="quarter" idx="10"/>
          </p:nvPr>
        </p:nvSpPr>
        <p:spPr/>
        <p:txBody>
          <a:bodyPr/>
          <a:lstStyle/>
          <a:p>
            <a:fld id="{CE71D5CE-EE22-4F67-A8F0-1238B6D86178}" type="slidenum">
              <a:rPr lang="en-US" smtClean="0"/>
              <a:t>6</a:t>
            </a:fld>
            <a:endParaRPr lang="en-US"/>
          </a:p>
        </p:txBody>
      </p:sp>
    </p:spTree>
    <p:extLst>
      <p:ext uri="{BB962C8B-B14F-4D97-AF65-F5344CB8AC3E}">
        <p14:creationId xmlns:p14="http://schemas.microsoft.com/office/powerpoint/2010/main" val="291876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Psalm 40:6, “Sacrifice and offering You did not desire; My ears You have opened. Burnt offering and sin offering You did not require.”</a:t>
            </a:r>
          </a:p>
          <a:p>
            <a:r>
              <a:rPr lang="en-US" dirty="0" smtClean="0"/>
              <a:t>Proverbs</a:t>
            </a:r>
            <a:r>
              <a:rPr lang="en-US" baseline="0" dirty="0" smtClean="0"/>
              <a:t> 18:15, “The heart of the prudent acquires knowledge, And the ear of the wise seeks knowledge.”</a:t>
            </a:r>
          </a:p>
        </p:txBody>
      </p:sp>
      <p:sp>
        <p:nvSpPr>
          <p:cNvPr id="4" name="Slide Number Placeholder 3"/>
          <p:cNvSpPr>
            <a:spLocks noGrp="1"/>
          </p:cNvSpPr>
          <p:nvPr>
            <p:ph type="sldNum" sz="quarter" idx="10"/>
          </p:nvPr>
        </p:nvSpPr>
        <p:spPr/>
        <p:txBody>
          <a:bodyPr/>
          <a:lstStyle/>
          <a:p>
            <a:fld id="{CE71D5CE-EE22-4F67-A8F0-1238B6D86178}" type="slidenum">
              <a:rPr lang="en-US" smtClean="0"/>
              <a:t>8</a:t>
            </a:fld>
            <a:endParaRPr lang="en-US"/>
          </a:p>
        </p:txBody>
      </p:sp>
    </p:spTree>
    <p:extLst>
      <p:ext uri="{BB962C8B-B14F-4D97-AF65-F5344CB8AC3E}">
        <p14:creationId xmlns:p14="http://schemas.microsoft.com/office/powerpoint/2010/main" val="111208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Ezekiel</a:t>
            </a:r>
            <a:r>
              <a:rPr lang="en-US" baseline="0" dirty="0" smtClean="0"/>
              <a:t> 20:16, “because they despised My judgments and did not walk in My statutes, but profaned My Sabbaths; for their heart went after their idols.” </a:t>
            </a:r>
          </a:p>
        </p:txBody>
      </p:sp>
      <p:sp>
        <p:nvSpPr>
          <p:cNvPr id="4" name="Slide Number Placeholder 3"/>
          <p:cNvSpPr>
            <a:spLocks noGrp="1"/>
          </p:cNvSpPr>
          <p:nvPr>
            <p:ph type="sldNum" sz="quarter" idx="10"/>
          </p:nvPr>
        </p:nvSpPr>
        <p:spPr/>
        <p:txBody>
          <a:bodyPr/>
          <a:lstStyle/>
          <a:p>
            <a:fld id="{CE71D5CE-EE22-4F67-A8F0-1238B6D86178}" type="slidenum">
              <a:rPr lang="en-US" smtClean="0"/>
              <a:t>13</a:t>
            </a:fld>
            <a:endParaRPr lang="en-US"/>
          </a:p>
        </p:txBody>
      </p:sp>
    </p:spTree>
    <p:extLst>
      <p:ext uri="{BB962C8B-B14F-4D97-AF65-F5344CB8AC3E}">
        <p14:creationId xmlns:p14="http://schemas.microsoft.com/office/powerpoint/2010/main" val="1549011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natural man perceives</a:t>
            </a:r>
            <a:r>
              <a:rPr lang="en-US" baseline="0" dirty="0" smtClean="0"/>
              <a:t> things from a purely natural point of view. If he cannot see it, then it doesn’t matter and if it doesn’t have a natural benefit or pleasure to him then it is useless. The gospel, to the natural man, is a fool’s message. All the talk about righteousness, the resurrection and future judgment is nothing short of a fairy tale to him. </a:t>
            </a:r>
          </a:p>
          <a:p>
            <a:endParaRPr lang="en-US" baseline="0" dirty="0" smtClean="0"/>
          </a:p>
        </p:txBody>
      </p:sp>
      <p:sp>
        <p:nvSpPr>
          <p:cNvPr id="4" name="Slide Number Placeholder 3"/>
          <p:cNvSpPr>
            <a:spLocks noGrp="1"/>
          </p:cNvSpPr>
          <p:nvPr>
            <p:ph type="sldNum" sz="quarter" idx="10"/>
          </p:nvPr>
        </p:nvSpPr>
        <p:spPr/>
        <p:txBody>
          <a:bodyPr/>
          <a:lstStyle/>
          <a:p>
            <a:fld id="{CE71D5CE-EE22-4F67-A8F0-1238B6D86178}" type="slidenum">
              <a:rPr lang="en-US" smtClean="0"/>
              <a:t>16</a:t>
            </a:fld>
            <a:endParaRPr lang="en-US"/>
          </a:p>
        </p:txBody>
      </p:sp>
    </p:spTree>
    <p:extLst>
      <p:ext uri="{BB962C8B-B14F-4D97-AF65-F5344CB8AC3E}">
        <p14:creationId xmlns:p14="http://schemas.microsoft.com/office/powerpoint/2010/main" val="220621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1D5CE-EE22-4F67-A8F0-1238B6D86178}" type="slidenum">
              <a:rPr lang="en-US" smtClean="0"/>
              <a:t>21</a:t>
            </a:fld>
            <a:endParaRPr lang="en-US"/>
          </a:p>
        </p:txBody>
      </p:sp>
    </p:spTree>
    <p:extLst>
      <p:ext uri="{BB962C8B-B14F-4D97-AF65-F5344CB8AC3E}">
        <p14:creationId xmlns:p14="http://schemas.microsoft.com/office/powerpoint/2010/main" val="263054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ED46D5-E597-47B9-B6B9-6357DA0456F6}" type="datetimeFigureOut">
              <a:rPr lang="en-US" smtClean="0"/>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B8EC-2C60-47D9-AB31-C60CD5612C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D46D5-E597-47B9-B6B9-6357DA0456F6}" type="datetimeFigureOut">
              <a:rPr lang="en-US" smtClean="0"/>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B8EC-2C60-47D9-AB31-C60CD5612C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D46D5-E597-47B9-B6B9-6357DA0456F6}" type="datetimeFigureOut">
              <a:rPr lang="en-US" smtClean="0"/>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B8EC-2C60-47D9-AB31-C60CD5612C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D46D5-E597-47B9-B6B9-6357DA0456F6}" type="datetimeFigureOut">
              <a:rPr lang="en-US" smtClean="0"/>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B8EC-2C60-47D9-AB31-C60CD5612C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D46D5-E597-47B9-B6B9-6357DA0456F6}" type="datetimeFigureOut">
              <a:rPr lang="en-US" smtClean="0"/>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EBB8EC-2C60-47D9-AB31-C60CD5612C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ED46D5-E597-47B9-B6B9-6357DA0456F6}" type="datetimeFigureOut">
              <a:rPr lang="en-US" smtClean="0"/>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BB8EC-2C60-47D9-AB31-C60CD5612C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D46D5-E597-47B9-B6B9-6357DA0456F6}" type="datetimeFigureOut">
              <a:rPr lang="en-US" smtClean="0"/>
              <a:t>10/31/2010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EBB8EC-2C60-47D9-AB31-C60CD5612C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D46D5-E597-47B9-B6B9-6357DA0456F6}" type="datetimeFigureOut">
              <a:rPr lang="en-US" smtClean="0"/>
              <a:t>10/31/2010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EBB8EC-2C60-47D9-AB31-C60CD5612C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D46D5-E597-47B9-B6B9-6357DA0456F6}" type="datetimeFigureOut">
              <a:rPr lang="en-US" smtClean="0"/>
              <a:t>10/31/2010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EBB8EC-2C60-47D9-AB31-C60CD5612C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D46D5-E597-47B9-B6B9-6357DA0456F6}" type="datetimeFigureOut">
              <a:rPr lang="en-US" smtClean="0"/>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EBB8EC-2C60-47D9-AB31-C60CD5612C9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5ED46D5-E597-47B9-B6B9-6357DA0456F6}" type="datetimeFigureOut">
              <a:rPr lang="en-US" smtClean="0"/>
              <a:t>10/31/2010</a:t>
            </a:fld>
            <a:endParaRPr lang="en-US"/>
          </a:p>
        </p:txBody>
      </p:sp>
      <p:sp>
        <p:nvSpPr>
          <p:cNvPr id="9" name="Slide Number Placeholder 8"/>
          <p:cNvSpPr>
            <a:spLocks noGrp="1"/>
          </p:cNvSpPr>
          <p:nvPr>
            <p:ph type="sldNum" sz="quarter" idx="11"/>
          </p:nvPr>
        </p:nvSpPr>
        <p:spPr/>
        <p:txBody>
          <a:bodyPr/>
          <a:lstStyle/>
          <a:p>
            <a:fld id="{F2EBB8EC-2C60-47D9-AB31-C60CD5612C9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2EBB8EC-2C60-47D9-AB31-C60CD5612C9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5ED46D5-E597-47B9-B6B9-6357DA0456F6}" type="datetimeFigureOut">
              <a:rPr lang="en-US" smtClean="0"/>
              <a:t>10/31/2010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emf"/><Relationship Id="rId5" Type="http://schemas.microsoft.com/office/2007/relationships/hdphoto" Target="../media/hdphoto3.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543800" cy="1069975"/>
          </a:xfrm>
        </p:spPr>
        <p:txBody>
          <a:bodyPr>
            <a:prstTxWarp prst="textPlain">
              <a:avLst/>
            </a:prstTxWarp>
          </a:bodyPr>
          <a:lstStyle/>
          <a:p>
            <a:r>
              <a:rPr lang="en-US" dirty="0" smtClean="0"/>
              <a:t>“He Who Is Of God”</a:t>
            </a:r>
            <a:endParaRPr lang="en-US" dirty="0"/>
          </a:p>
        </p:txBody>
      </p:sp>
      <p:sp>
        <p:nvSpPr>
          <p:cNvPr id="3" name="Subtitle 2"/>
          <p:cNvSpPr>
            <a:spLocks noGrp="1"/>
          </p:cNvSpPr>
          <p:nvPr>
            <p:ph type="subTitle" idx="1"/>
          </p:nvPr>
        </p:nvSpPr>
        <p:spPr/>
        <p:txBody>
          <a:bodyPr>
            <a:normAutofit/>
          </a:bodyPr>
          <a:lstStyle/>
          <a:p>
            <a:r>
              <a:rPr lang="en-US" dirty="0" smtClean="0"/>
              <a:t>John 8:47,</a:t>
            </a:r>
          </a:p>
          <a:p>
            <a:r>
              <a:rPr lang="en-US" dirty="0" smtClean="0"/>
              <a:t>“He who is of God hears God’s words; therefore you do not hear, because you are not of God.”</a:t>
            </a:r>
          </a:p>
        </p:txBody>
      </p:sp>
      <p:sp>
        <p:nvSpPr>
          <p:cNvPr id="4" name="TextBox 3"/>
          <p:cNvSpPr txBox="1"/>
          <p:nvPr/>
        </p:nvSpPr>
        <p:spPr>
          <a:xfrm>
            <a:off x="4724400" y="6488668"/>
            <a:ext cx="3749103" cy="338554"/>
          </a:xfrm>
          <a:prstGeom prst="rect">
            <a:avLst/>
          </a:prstGeom>
          <a:noFill/>
        </p:spPr>
        <p:txBody>
          <a:bodyPr wrap="none" rtlCol="0">
            <a:spAutoFit/>
          </a:bodyPr>
          <a:lstStyle/>
          <a:p>
            <a:r>
              <a:rPr lang="en-US" sz="1600" i="1" dirty="0" smtClean="0"/>
              <a:t>All Verses Are From The </a:t>
            </a:r>
            <a:r>
              <a:rPr lang="en-US" sz="1600" i="1" dirty="0" err="1" smtClean="0"/>
              <a:t>NKJV</a:t>
            </a:r>
            <a:r>
              <a:rPr lang="en-US" sz="1600" i="1" dirty="0" smtClean="0"/>
              <a:t> Unless Noted</a:t>
            </a:r>
            <a:endParaRPr lang="en-US" sz="1600" i="1" dirty="0"/>
          </a:p>
        </p:txBody>
      </p:sp>
      <p:pic>
        <p:nvPicPr>
          <p:cNvPr id="1030" name="Picture 6" descr="C:\Users\Steven\AppData\Local\Microsoft\Windows\Temporary Internet Files\Content.IE5\Y6ZVG34K\MC910216396[1].png"/>
          <p:cNvPicPr>
            <a:picLocks noChangeAspect="1" noChangeArrowheads="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2286000" y="357406"/>
            <a:ext cx="4362450" cy="38004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634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100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2. He Who Is Of God Hears </a:t>
            </a:r>
            <a:r>
              <a:rPr lang="en-US" b="1" dirty="0" smtClean="0">
                <a:solidFill>
                  <a:srgbClr val="008000"/>
                </a:solidFill>
              </a:rPr>
              <a:t>God’s Words</a:t>
            </a:r>
            <a:endParaRPr lang="en-US" b="1" dirty="0">
              <a:solidFill>
                <a:srgbClr val="008000"/>
              </a:solidFill>
            </a:endParaRPr>
          </a:p>
        </p:txBody>
      </p:sp>
      <p:sp>
        <p:nvSpPr>
          <p:cNvPr id="3" name="Content Placeholder 2"/>
          <p:cNvSpPr>
            <a:spLocks noGrp="1"/>
          </p:cNvSpPr>
          <p:nvPr>
            <p:ph idx="1"/>
          </p:nvPr>
        </p:nvSpPr>
        <p:spPr>
          <a:xfrm>
            <a:off x="457200" y="1600200"/>
            <a:ext cx="7924800" cy="5105400"/>
          </a:xfrm>
        </p:spPr>
        <p:txBody>
          <a:bodyPr>
            <a:normAutofit/>
          </a:bodyPr>
          <a:lstStyle/>
          <a:p>
            <a:r>
              <a:rPr lang="en-US" sz="2800" b="1" dirty="0" smtClean="0"/>
              <a:t>THEREFORE</a:t>
            </a:r>
          </a:p>
          <a:p>
            <a:pPr lvl="1"/>
            <a:r>
              <a:rPr lang="en-US" sz="2800" b="1" dirty="0" smtClean="0">
                <a:solidFill>
                  <a:schemeClr val="bg1">
                    <a:lumMod val="75000"/>
                  </a:schemeClr>
                </a:solidFill>
              </a:rPr>
              <a:t>He who is of God hears the apostles</a:t>
            </a:r>
          </a:p>
          <a:p>
            <a:pPr lvl="1"/>
            <a:r>
              <a:rPr lang="en-US" sz="2800" b="1" dirty="0" smtClean="0"/>
              <a:t>He who is of God hears the </a:t>
            </a:r>
            <a:r>
              <a:rPr lang="en-US" sz="2800" b="1" dirty="0" smtClean="0">
                <a:solidFill>
                  <a:srgbClr val="008000"/>
                </a:solidFill>
              </a:rPr>
              <a:t>truth</a:t>
            </a:r>
          </a:p>
          <a:p>
            <a:pPr lvl="2"/>
            <a:r>
              <a:rPr lang="en-US" sz="2400" dirty="0" smtClean="0"/>
              <a:t>The word is truth (Jn. 17:17)</a:t>
            </a:r>
          </a:p>
          <a:p>
            <a:pPr lvl="2"/>
            <a:r>
              <a:rPr lang="en-US" sz="2400" dirty="0" smtClean="0"/>
              <a:t>Our reaction to truth defines our reaction to Jesus “Jesus said to him, ‘I am the way, the truth, and the life. No one comes to the Father except through Me”</a:t>
            </a:r>
            <a:r>
              <a:rPr lang="en-US" sz="2400" dirty="0"/>
              <a:t> </a:t>
            </a:r>
            <a:r>
              <a:rPr lang="en-US" sz="2400" dirty="0" smtClean="0"/>
              <a:t>(Jn. 14:6)</a:t>
            </a:r>
          </a:p>
        </p:txBody>
      </p:sp>
    </p:spTree>
    <p:extLst>
      <p:ext uri="{BB962C8B-B14F-4D97-AF65-F5344CB8AC3E}">
        <p14:creationId xmlns:p14="http://schemas.microsoft.com/office/powerpoint/2010/main" val="22279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019550"/>
            <a:ext cx="3657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dirty="0" smtClean="0"/>
              <a:t>3. He Who Is </a:t>
            </a:r>
            <a:r>
              <a:rPr lang="en-US" dirty="0" smtClean="0">
                <a:solidFill>
                  <a:srgbClr val="C00000"/>
                </a:solidFill>
              </a:rPr>
              <a:t>Not</a:t>
            </a:r>
            <a:r>
              <a:rPr lang="en-US" dirty="0" smtClean="0"/>
              <a:t> Of God Does </a:t>
            </a:r>
            <a:r>
              <a:rPr lang="en-US" dirty="0" smtClean="0">
                <a:solidFill>
                  <a:srgbClr val="C00000"/>
                </a:solidFill>
              </a:rPr>
              <a:t>Not</a:t>
            </a:r>
            <a:r>
              <a:rPr lang="en-US" dirty="0" smtClean="0"/>
              <a:t> Hear</a:t>
            </a:r>
            <a:endParaRPr lang="en-US" dirty="0"/>
          </a:p>
        </p:txBody>
      </p:sp>
      <p:sp>
        <p:nvSpPr>
          <p:cNvPr id="3" name="Content Placeholder 2"/>
          <p:cNvSpPr>
            <a:spLocks noGrp="1"/>
          </p:cNvSpPr>
          <p:nvPr>
            <p:ph idx="1"/>
          </p:nvPr>
        </p:nvSpPr>
        <p:spPr/>
        <p:txBody>
          <a:bodyPr>
            <a:normAutofit/>
          </a:bodyPr>
          <a:lstStyle/>
          <a:p>
            <a:r>
              <a:rPr lang="en-US" sz="2800" b="1" dirty="0" smtClean="0">
                <a:solidFill>
                  <a:srgbClr val="C00000"/>
                </a:solidFill>
              </a:rPr>
              <a:t>When he hates instruction</a:t>
            </a:r>
          </a:p>
          <a:p>
            <a:pPr lvl="1"/>
            <a:r>
              <a:rPr lang="en-US" sz="2800" dirty="0" smtClean="0"/>
              <a:t>Ps. 50:17, </a:t>
            </a:r>
            <a:r>
              <a:rPr lang="en-US" sz="2800" dirty="0"/>
              <a:t>“But to the wicked God says: </a:t>
            </a:r>
            <a:r>
              <a:rPr lang="en-US" sz="2800" dirty="0" smtClean="0"/>
              <a:t>‘What </a:t>
            </a:r>
            <a:r>
              <a:rPr lang="en-US" sz="2800" dirty="0"/>
              <a:t>right have you to declare My statutes, Or take My covenant in your mouth</a:t>
            </a:r>
            <a:r>
              <a:rPr lang="en-US" sz="2800" dirty="0" smtClean="0"/>
              <a:t>, seeing you hate instruction and </a:t>
            </a:r>
            <a:r>
              <a:rPr lang="en-US" sz="2800" b="1" dirty="0" smtClean="0"/>
              <a:t>cast My words behind you</a:t>
            </a:r>
            <a:r>
              <a:rPr lang="en-US" sz="2800" dirty="0" smtClean="0"/>
              <a:t>?’”</a:t>
            </a:r>
          </a:p>
          <a:p>
            <a:pPr lvl="1"/>
            <a:r>
              <a:rPr lang="en-US" sz="2800" dirty="0" err="1"/>
              <a:t>Pr</a:t>
            </a:r>
            <a:r>
              <a:rPr lang="en-US" sz="2800" dirty="0"/>
              <a:t> 12:1 </a:t>
            </a:r>
            <a:r>
              <a:rPr lang="en-US" sz="2800" dirty="0" smtClean="0"/>
              <a:t>“Whoever </a:t>
            </a:r>
            <a:r>
              <a:rPr lang="en-US" sz="2800" dirty="0"/>
              <a:t>loves instruction loves knowledge, But he who hates </a:t>
            </a:r>
            <a:r>
              <a:rPr lang="en-US" sz="2800" dirty="0" smtClean="0"/>
              <a:t/>
            </a:r>
            <a:br>
              <a:rPr lang="en-US" sz="2800" dirty="0" smtClean="0"/>
            </a:br>
            <a:r>
              <a:rPr lang="en-US" sz="2800" dirty="0" smtClean="0"/>
              <a:t>correction </a:t>
            </a:r>
            <a:r>
              <a:rPr lang="en-US" sz="2800" dirty="0"/>
              <a:t>is stupid</a:t>
            </a:r>
            <a:r>
              <a:rPr lang="en-US" sz="2800" dirty="0" smtClean="0"/>
              <a:t>.”</a:t>
            </a:r>
            <a:endParaRPr lang="en-US" sz="2800" dirty="0"/>
          </a:p>
        </p:txBody>
      </p:sp>
    </p:spTree>
    <p:extLst>
      <p:ext uri="{BB962C8B-B14F-4D97-AF65-F5344CB8AC3E}">
        <p14:creationId xmlns:p14="http://schemas.microsoft.com/office/powerpoint/2010/main" val="93137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I Really Hate My Computer</a:t>
            </a:r>
            <a:endParaRPr lang="en-US" dirty="0"/>
          </a:p>
        </p:txBody>
      </p:sp>
      <p:pic>
        <p:nvPicPr>
          <p:cNvPr id="4098" name="Picture 2" descr="C:\Users\Steven\AppData\Local\Microsoft\Windows\Temporary Internet Files\Content.IE5\EZX0WZLY\MP900386797[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4800" y="1905000"/>
            <a:ext cx="4343400" cy="32004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099" name="Picture 3" descr="C:\Users\Steven\AppData\Local\Microsoft\Windows\Temporary Internet Files\Content.IE5\BA0RAOYR\MP900448338[1].jpg"/>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304800" y="1295400"/>
            <a:ext cx="3302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418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out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teven\AppData\Local\Microsoft\Windows\Temporary Internet Files\Content.IE5\F7D12TBA\MC90043154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89531"/>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If I Really Hate God’s Word</a:t>
            </a:r>
            <a:endParaRPr lang="en-US" dirty="0"/>
          </a:p>
        </p:txBody>
      </p:sp>
      <p:pic>
        <p:nvPicPr>
          <p:cNvPr id="4099" name="Picture 3" descr="C:\Users\Steven\AppData\Local\Microsoft\Windows\Temporary Internet Files\Content.IE5\BA0RAOYR\MP900448338[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594" b="100000" l="177" r="100000">
                        <a14:backgroundMark x1="54947" y1="16254" x2="54947" y2="16254"/>
                      </a14:backgroundRemoval>
                    </a14:imgEffect>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304800" y="1295400"/>
            <a:ext cx="33020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476257">
            <a:off x="1068840" y="1476021"/>
            <a:ext cx="2371992" cy="1227020"/>
          </a:xfrm>
          <a:prstGeom prst="rect">
            <a:avLst/>
          </a:prstGeom>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343400" y="1600200"/>
            <a:ext cx="3733800" cy="3048000"/>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Actually, all I have to do is: </a:t>
            </a:r>
          </a:p>
          <a:p>
            <a:pPr lvl="1"/>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Refuse to read it</a:t>
            </a:r>
          </a:p>
          <a:p>
            <a:pPr lvl="1"/>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Refuse to hear it</a:t>
            </a:r>
          </a:p>
          <a:p>
            <a:pPr lvl="1"/>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Refuse to obey it</a:t>
            </a:r>
          </a:p>
          <a:p>
            <a:pPr lvl="1"/>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Walk contrary to it</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3733801" y="5029200"/>
            <a:ext cx="4267200" cy="1384995"/>
          </a:xfrm>
          <a:prstGeom prst="rect">
            <a:avLst/>
          </a:prstGeom>
        </p:spPr>
        <p:txBody>
          <a:bodyPr wrap="square">
            <a:spAutoFit/>
          </a:bodyPr>
          <a:lstStyle/>
          <a:p>
            <a:pPr algn="ctr"/>
            <a:r>
              <a:rPr lang="en-US" sz="2800" dirty="0"/>
              <a:t> </a:t>
            </a:r>
            <a:r>
              <a:rPr lang="en-US" sz="2800" dirty="0" smtClean="0"/>
              <a:t>“…If </a:t>
            </a:r>
            <a:r>
              <a:rPr lang="en-US" sz="2800" dirty="0"/>
              <a:t>anyone loves Me, he will keep My </a:t>
            </a:r>
            <a:r>
              <a:rPr lang="en-US" sz="2800" dirty="0" smtClean="0"/>
              <a:t>word…” </a:t>
            </a:r>
            <a:br>
              <a:rPr lang="en-US" sz="2800" dirty="0" smtClean="0"/>
            </a:br>
            <a:r>
              <a:rPr lang="en-US" sz="2800" dirty="0" smtClean="0"/>
              <a:t>(Jn. 14:23)</a:t>
            </a:r>
            <a:endParaRPr lang="en-US" sz="2800" dirty="0"/>
          </a:p>
        </p:txBody>
      </p:sp>
    </p:spTree>
    <p:extLst>
      <p:ext uri="{BB962C8B-B14F-4D97-AF65-F5344CB8AC3E}">
        <p14:creationId xmlns:p14="http://schemas.microsoft.com/office/powerpoint/2010/main" val="72084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3. He Who Is </a:t>
            </a:r>
            <a:r>
              <a:rPr lang="en-US" dirty="0" smtClean="0">
                <a:solidFill>
                  <a:srgbClr val="C00000"/>
                </a:solidFill>
              </a:rPr>
              <a:t>Not</a:t>
            </a:r>
            <a:r>
              <a:rPr lang="en-US" dirty="0" smtClean="0"/>
              <a:t> Of God Does </a:t>
            </a:r>
            <a:r>
              <a:rPr lang="en-US" dirty="0" smtClean="0">
                <a:solidFill>
                  <a:srgbClr val="C00000"/>
                </a:solidFill>
              </a:rPr>
              <a:t>Not</a:t>
            </a:r>
            <a:r>
              <a:rPr lang="en-US" dirty="0" smtClean="0"/>
              <a:t> Hear</a:t>
            </a:r>
            <a:endParaRPr lang="en-US" dirty="0"/>
          </a:p>
        </p:txBody>
      </p:sp>
      <p:sp>
        <p:nvSpPr>
          <p:cNvPr id="3" name="Content Placeholder 2"/>
          <p:cNvSpPr>
            <a:spLocks noGrp="1"/>
          </p:cNvSpPr>
          <p:nvPr>
            <p:ph idx="1"/>
          </p:nvPr>
        </p:nvSpPr>
        <p:spPr/>
        <p:txBody>
          <a:bodyPr>
            <a:normAutofit/>
          </a:bodyPr>
          <a:lstStyle/>
          <a:p>
            <a:r>
              <a:rPr lang="en-US" sz="2800" b="1" smtClean="0">
                <a:solidFill>
                  <a:srgbClr val="C00000"/>
                </a:solidFill>
              </a:rPr>
              <a:t>When </a:t>
            </a:r>
            <a:r>
              <a:rPr lang="en-US" sz="2800" b="1" dirty="0" smtClean="0">
                <a:solidFill>
                  <a:srgbClr val="C00000"/>
                </a:solidFill>
              </a:rPr>
              <a:t>the word is held in derision</a:t>
            </a:r>
          </a:p>
          <a:p>
            <a:pPr lvl="1"/>
            <a:r>
              <a:rPr lang="en-US" sz="2800" dirty="0" smtClean="0"/>
              <a:t>Jer. 6:10, “To whom shall I speak and give warning, That they may hear? Indeed their ear is uncircumcised, And they cannot give heed. Behold, the word of the LORD is a reproach to them; They have no delight in it.”</a:t>
            </a:r>
          </a:p>
        </p:txBody>
      </p:sp>
    </p:spTree>
    <p:extLst>
      <p:ext uri="{BB962C8B-B14F-4D97-AF65-F5344CB8AC3E}">
        <p14:creationId xmlns:p14="http://schemas.microsoft.com/office/powerpoint/2010/main" val="9313716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teven\AppData\Local\Microsoft\Windows\Temporary Internet Files\Content.IE5\BWBJJKV1\MP900400016[1].jp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ln>
                  <a:solidFill>
                    <a:schemeClr val="bg1"/>
                  </a:solidFill>
                </a:ln>
                <a:solidFill>
                  <a:srgbClr val="C00000"/>
                </a:solidFill>
                <a:latin typeface="Aharoni" pitchFamily="2" charset="-79"/>
                <a:cs typeface="Aharoni" pitchFamily="2" charset="-79"/>
              </a:rPr>
              <a:t>Jehoiakim</a:t>
            </a:r>
            <a:r>
              <a:rPr lang="en-US" b="1"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King Of Judah and Spiritual Pauper</a:t>
            </a:r>
            <a:endParaRPr lang="en-US" b="1"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600200"/>
            <a:ext cx="7620000" cy="4343400"/>
          </a:xfrm>
        </p:spPr>
        <p:txBody>
          <a:bodyPr>
            <a:normAutofit lnSpcReduction="10000"/>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Was not of God</a:t>
            </a:r>
          </a:p>
          <a:p>
            <a:pPr lvl="1"/>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Cut up the scroll from Jeremiah and burned it (Jer. 36)</a:t>
            </a:r>
          </a:p>
          <a:p>
            <a:pPr lvl="2"/>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Destroying the Bible will not erase its message</a:t>
            </a:r>
          </a:p>
          <a:p>
            <a:pPr lvl="2"/>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Cutting down a “gospel sermon” will not make it false or irrelevant</a:t>
            </a:r>
          </a:p>
          <a:p>
            <a:pPr lvl="2"/>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Cutting down the imperfections of the messenger will not make the word void</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858497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solidFill>
                  <a:srgbClr val="C00000"/>
                </a:solidFill>
              </a:rPr>
              <a:t>Natural</a:t>
            </a:r>
            <a:r>
              <a:rPr lang="en-US" dirty="0" smtClean="0">
                <a:solidFill>
                  <a:srgbClr val="C00000"/>
                </a:solidFill>
              </a:rPr>
              <a:t> </a:t>
            </a:r>
            <a:r>
              <a:rPr lang="en-US" dirty="0" smtClean="0"/>
              <a:t>Man</a:t>
            </a:r>
            <a:endParaRPr lang="en-US" dirty="0"/>
          </a:p>
        </p:txBody>
      </p:sp>
      <p:sp>
        <p:nvSpPr>
          <p:cNvPr id="3" name="Content Placeholder 2"/>
          <p:cNvSpPr>
            <a:spLocks noGrp="1"/>
          </p:cNvSpPr>
          <p:nvPr>
            <p:ph idx="1"/>
          </p:nvPr>
        </p:nvSpPr>
        <p:spPr>
          <a:xfrm>
            <a:off x="228600" y="1600200"/>
            <a:ext cx="8229600" cy="5105400"/>
          </a:xfrm>
        </p:spPr>
        <p:txBody>
          <a:bodyPr>
            <a:normAutofit/>
          </a:bodyPr>
          <a:lstStyle/>
          <a:p>
            <a:r>
              <a:rPr lang="en-US" sz="2400" b="1" dirty="0" smtClean="0"/>
              <a:t>Is Not of God</a:t>
            </a:r>
          </a:p>
          <a:p>
            <a:pPr lvl="1"/>
            <a:r>
              <a:rPr lang="en-US" sz="2400" dirty="0" smtClean="0"/>
              <a:t>“</a:t>
            </a:r>
            <a:r>
              <a:rPr lang="en-US" sz="2400" baseline="30000" dirty="0" smtClean="0"/>
              <a:t>12</a:t>
            </a:r>
            <a:r>
              <a:rPr lang="en-US" sz="2400" dirty="0" smtClean="0"/>
              <a:t> Now we have received, not the spirit of the world, but the Spirit who is from God, that we might know the things that have been freely given to us by God. </a:t>
            </a:r>
            <a:r>
              <a:rPr lang="en-US" sz="2400" baseline="30000" dirty="0" smtClean="0"/>
              <a:t>13</a:t>
            </a:r>
            <a:r>
              <a:rPr lang="en-US" sz="2400" dirty="0" smtClean="0"/>
              <a:t>  These things we also speak, not in words which man’s wisdom teaches but which the Holy Spirit teaches, comparing spiritual things with spiritual. </a:t>
            </a:r>
            <a:r>
              <a:rPr lang="en-US" sz="2400" baseline="30000" dirty="0" smtClean="0"/>
              <a:t>14 </a:t>
            </a:r>
            <a:r>
              <a:rPr lang="en-US" sz="2400" dirty="0" smtClean="0"/>
              <a:t> </a:t>
            </a:r>
            <a:r>
              <a:rPr lang="en-US" sz="2400" dirty="0" smtClean="0">
                <a:solidFill>
                  <a:srgbClr val="C00000"/>
                </a:solidFill>
              </a:rPr>
              <a:t>But the natural man </a:t>
            </a:r>
            <a:r>
              <a:rPr lang="en-US" sz="2400" dirty="0" smtClean="0"/>
              <a:t>does not receive the things of the Spirit of God, for they are foolishness to him; nor can he know them, because they are spiritually discerned. </a:t>
            </a:r>
            <a:r>
              <a:rPr lang="en-US" sz="2400" baseline="30000" dirty="0" smtClean="0"/>
              <a:t>15 </a:t>
            </a:r>
            <a:r>
              <a:rPr lang="en-US" sz="2400" dirty="0" smtClean="0"/>
              <a:t> But he who is spiritual judges all things, yet he himself is rightly judged by no one.</a:t>
            </a:r>
            <a:r>
              <a:rPr lang="en-US" sz="2400" baseline="30000" dirty="0" smtClean="0"/>
              <a:t> 16  </a:t>
            </a:r>
            <a:r>
              <a:rPr lang="en-US" sz="2400" dirty="0" smtClean="0"/>
              <a:t>For ‘who has known the mind of the LORD that he may instruct Him?’ But we have the mind of Christ” (1 Cor. 2:12-16)</a:t>
            </a:r>
          </a:p>
          <a:p>
            <a:pPr lvl="1"/>
            <a:endParaRPr lang="en-US" sz="2400" dirty="0"/>
          </a:p>
        </p:txBody>
      </p:sp>
    </p:spTree>
    <p:extLst>
      <p:ext uri="{BB962C8B-B14F-4D97-AF65-F5344CB8AC3E}">
        <p14:creationId xmlns:p14="http://schemas.microsoft.com/office/powerpoint/2010/main" val="28738335"/>
      </p:ext>
    </p:extLst>
  </p:cSld>
  <p:clrMapOvr>
    <a:masterClrMapping/>
  </p:clrMapOvr>
  <p:transition spd="slow">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Process 11"/>
          <p:cNvSpPr/>
          <p:nvPr/>
        </p:nvSpPr>
        <p:spPr>
          <a:xfrm>
            <a:off x="6434328" y="836676"/>
            <a:ext cx="1472184"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762000"/>
            <a:ext cx="8229600" cy="1143000"/>
          </a:xfrm>
        </p:spPr>
        <p:txBody>
          <a:bodyPr>
            <a:normAutofit fontScale="90000"/>
          </a:bodyPr>
          <a:lstStyle/>
          <a:p>
            <a:r>
              <a:rPr lang="en-US" dirty="0" smtClean="0"/>
              <a:t>Acts 17:32, “And when they heard of the resurrection of the dead, some mocked, while others said, ‘We will hear you again on this matter.’”</a:t>
            </a:r>
            <a:endParaRPr lang="en-US" dirty="0"/>
          </a:p>
        </p:txBody>
      </p:sp>
      <p:sp>
        <p:nvSpPr>
          <p:cNvPr id="5" name="Text Placeholder 4"/>
          <p:cNvSpPr>
            <a:spLocks noGrp="1"/>
          </p:cNvSpPr>
          <p:nvPr>
            <p:ph type="body" idx="1"/>
          </p:nvPr>
        </p:nvSpPr>
        <p:spPr>
          <a:xfrm>
            <a:off x="457200" y="2952750"/>
            <a:ext cx="4040188" cy="6397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r>
              <a:rPr lang="en-US" sz="4000" dirty="0" smtClean="0">
                <a:latin typeface="Berlin Sans FB Demi" pitchFamily="34" charset="0"/>
              </a:rPr>
              <a:t>Natural Man</a:t>
            </a:r>
            <a:endParaRPr lang="en-US" sz="4000" dirty="0">
              <a:latin typeface="Berlin Sans FB Demi" pitchFamily="34" charset="0"/>
            </a:endParaRPr>
          </a:p>
        </p:txBody>
      </p:sp>
      <p:sp>
        <p:nvSpPr>
          <p:cNvPr id="6" name="Content Placeholder 5"/>
          <p:cNvSpPr>
            <a:spLocks noGrp="1"/>
          </p:cNvSpPr>
          <p:nvPr>
            <p:ph sz="half" idx="2"/>
          </p:nvPr>
        </p:nvSpPr>
        <p:spPr>
          <a:xfrm>
            <a:off x="457200" y="3592512"/>
            <a:ext cx="4040188" cy="3951288"/>
          </a:xfrm>
        </p:spPr>
        <p:txBody>
          <a:bodyPr/>
          <a:lstStyle/>
          <a:p>
            <a:pPr marL="0" indent="0" algn="ctr">
              <a:buNone/>
            </a:pPr>
            <a:r>
              <a:rPr lang="en-US" sz="2800" dirty="0" smtClean="0"/>
              <a:t>Hears </a:t>
            </a:r>
          </a:p>
          <a:p>
            <a:pPr marL="0" indent="0" algn="ctr">
              <a:buNone/>
            </a:pPr>
            <a:endParaRPr lang="en-US" sz="2800" dirty="0"/>
          </a:p>
          <a:p>
            <a:pPr marL="0" indent="0" algn="ctr">
              <a:buNone/>
            </a:pPr>
            <a:endParaRPr lang="en-US" sz="2800" dirty="0" smtClean="0"/>
          </a:p>
          <a:p>
            <a:pPr marL="0" indent="0" algn="ctr">
              <a:buNone/>
            </a:pPr>
            <a:r>
              <a:rPr lang="en-US" sz="2800" dirty="0" smtClean="0"/>
              <a:t>Mocks</a:t>
            </a:r>
            <a:endParaRPr lang="en-US" sz="2800" dirty="0"/>
          </a:p>
        </p:txBody>
      </p:sp>
      <p:sp>
        <p:nvSpPr>
          <p:cNvPr id="7" name="Text Placeholder 6"/>
          <p:cNvSpPr>
            <a:spLocks noGrp="1"/>
          </p:cNvSpPr>
          <p:nvPr>
            <p:ph type="body" sz="quarter" idx="3"/>
          </p:nvPr>
        </p:nvSpPr>
        <p:spPr>
          <a:xfrm>
            <a:off x="4645025" y="2952750"/>
            <a:ext cx="4041775" cy="639762"/>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ctr"/>
            <a:r>
              <a:rPr lang="en-US" sz="4000" dirty="0" smtClean="0">
                <a:latin typeface="Berlin Sans FB Demi" pitchFamily="34" charset="0"/>
              </a:rPr>
              <a:t>Spiritual Man</a:t>
            </a:r>
            <a:endParaRPr lang="en-US" sz="4000" dirty="0">
              <a:latin typeface="Berlin Sans FB Demi" pitchFamily="34" charset="0"/>
            </a:endParaRPr>
          </a:p>
        </p:txBody>
      </p:sp>
      <p:sp>
        <p:nvSpPr>
          <p:cNvPr id="8" name="Content Placeholder 7"/>
          <p:cNvSpPr>
            <a:spLocks noGrp="1"/>
          </p:cNvSpPr>
          <p:nvPr>
            <p:ph sz="quarter" idx="4"/>
          </p:nvPr>
        </p:nvSpPr>
        <p:spPr>
          <a:xfrm>
            <a:off x="4645025" y="3592512"/>
            <a:ext cx="4041775" cy="3951288"/>
          </a:xfrm>
        </p:spPr>
        <p:txBody>
          <a:bodyPr>
            <a:normAutofit/>
          </a:bodyPr>
          <a:lstStyle/>
          <a:p>
            <a:pPr marL="0" indent="0" algn="ctr">
              <a:buNone/>
            </a:pPr>
            <a:r>
              <a:rPr lang="en-US" sz="2800" dirty="0" smtClean="0"/>
              <a:t>Hears </a:t>
            </a:r>
          </a:p>
          <a:p>
            <a:pPr marL="0" indent="0" algn="ctr">
              <a:buNone/>
            </a:pPr>
            <a:endParaRPr lang="en-US" sz="2800" dirty="0"/>
          </a:p>
          <a:p>
            <a:pPr marL="0" indent="0" algn="ctr">
              <a:buNone/>
            </a:pPr>
            <a:endParaRPr lang="en-US" sz="2800" dirty="0" smtClean="0"/>
          </a:p>
          <a:p>
            <a:pPr marL="0" indent="0" algn="ctr">
              <a:buNone/>
            </a:pPr>
            <a:r>
              <a:rPr lang="en-US" sz="2800" dirty="0" smtClean="0"/>
              <a:t>Wants More</a:t>
            </a:r>
            <a:endParaRPr lang="en-US" sz="2800" dirty="0"/>
          </a:p>
        </p:txBody>
      </p:sp>
      <p:sp>
        <p:nvSpPr>
          <p:cNvPr id="9" name="Down Arrow 8"/>
          <p:cNvSpPr/>
          <p:nvPr/>
        </p:nvSpPr>
        <p:spPr>
          <a:xfrm>
            <a:off x="2057400" y="4191000"/>
            <a:ext cx="914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248400" y="4191000"/>
            <a:ext cx="9144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14400" y="6019800"/>
            <a:ext cx="7543800" cy="769441"/>
          </a:xfrm>
          <a:prstGeom prst="rect">
            <a:avLst/>
          </a:prstGeom>
          <a:noFill/>
        </p:spPr>
        <p:txBody>
          <a:bodyPr wrap="square" rtlCol="0">
            <a:spAutoFit/>
          </a:bodyPr>
          <a:lstStyle/>
          <a:p>
            <a:pPr algn="ctr"/>
            <a:r>
              <a:rPr lang="en-US" sz="4400" dirty="0" smtClean="0">
                <a:latin typeface="Berlin Sans FB Demi" pitchFamily="34" charset="0"/>
              </a:rPr>
              <a:t>What Group Are You In?</a:t>
            </a:r>
            <a:endParaRPr lang="en-US" sz="4400" dirty="0">
              <a:latin typeface="Berlin Sans FB Demi" pitchFamily="34" charset="0"/>
            </a:endParaRPr>
          </a:p>
        </p:txBody>
      </p:sp>
    </p:spTree>
    <p:extLst>
      <p:ext uri="{BB962C8B-B14F-4D97-AF65-F5344CB8AC3E}">
        <p14:creationId xmlns:p14="http://schemas.microsoft.com/office/powerpoint/2010/main" val="160246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6">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500"/>
                            </p:stCondLst>
                            <p:childTnLst>
                              <p:par>
                                <p:cTn id="21" presetID="49" presetClass="entr" presetSubtype="0" decel="10000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p:cTn id="3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3"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34" dur="500"/>
                                        <p:tgtEl>
                                          <p:spTgt spid="8">
                                            <p:txEl>
                                              <p:pRg st="0" end="0"/>
                                            </p:tx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 calcmode="lin" valueType="num">
                                      <p:cBhvr>
                                        <p:cTn id="39" dur="500" fill="hold"/>
                                        <p:tgtEl>
                                          <p:spTgt spid="10"/>
                                        </p:tgtEl>
                                        <p:attrNameLst>
                                          <p:attrName>style.rotation</p:attrName>
                                        </p:attrNameLst>
                                      </p:cBhvr>
                                      <p:tavLst>
                                        <p:tav tm="0">
                                          <p:val>
                                            <p:fltVal val="360"/>
                                          </p:val>
                                        </p:tav>
                                        <p:tav tm="100000">
                                          <p:val>
                                            <p:fltVal val="0"/>
                                          </p:val>
                                        </p:tav>
                                      </p:tavLst>
                                    </p:anim>
                                    <p:animEffect transition="in" filter="fade">
                                      <p:cBhvr>
                                        <p:cTn id="40" dur="500"/>
                                        <p:tgtEl>
                                          <p:spTgt spid="10"/>
                                        </p:tgtEl>
                                      </p:cBhvr>
                                    </p:animEffect>
                                  </p:childTnLst>
                                </p:cTn>
                              </p:par>
                            </p:childTnLst>
                          </p:cTn>
                        </p:par>
                        <p:par>
                          <p:cTn id="41" fill="hold">
                            <p:stCondLst>
                              <p:cond delay="500"/>
                            </p:stCondLst>
                            <p:childTnLst>
                              <p:par>
                                <p:cTn id="42" presetID="49" presetClass="entr" presetSubtype="0" decel="100000" fill="hold" grpId="0" nodeType="afterEffect">
                                  <p:stCondLst>
                                    <p:cond delay="0"/>
                                  </p:stCondLst>
                                  <p:childTnLst>
                                    <p:set>
                                      <p:cBhvr>
                                        <p:cTn id="43" dur="1" fill="hold">
                                          <p:stCondLst>
                                            <p:cond delay="0"/>
                                          </p:stCondLst>
                                        </p:cTn>
                                        <p:tgtEl>
                                          <p:spTgt spid="8">
                                            <p:txEl>
                                              <p:pRg st="3" end="3"/>
                                            </p:txEl>
                                          </p:spTgt>
                                        </p:tgtEl>
                                        <p:attrNameLst>
                                          <p:attrName>style.visibility</p:attrName>
                                        </p:attrNameLst>
                                      </p:cBhvr>
                                      <p:to>
                                        <p:strVal val="visible"/>
                                      </p:to>
                                    </p:set>
                                    <p:anim calcmode="lin" valueType="num">
                                      <p:cBhvr>
                                        <p:cTn id="4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6"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47" dur="500"/>
                                        <p:tgtEl>
                                          <p:spTgt spid="8">
                                            <p:txEl>
                                              <p:pRg st="3" end="3"/>
                                            </p:txEl>
                                          </p:spTgt>
                                        </p:tgtEl>
                                      </p:cBhvr>
                                    </p:animEffect>
                                  </p:childTnLst>
                                </p:cTn>
                              </p:par>
                              <p:par>
                                <p:cTn id="48" presetID="42" presetClass="path" presetSubtype="0" accel="50000" decel="50000" fill="hold" grpId="1" nodeType="withEffect">
                                  <p:stCondLst>
                                    <p:cond delay="0"/>
                                  </p:stCondLst>
                                  <p:childTnLst>
                                    <p:animMotion origin="layout" path="M 2.22222E-6 3.7037E-7 L -0.30903 0.08356 " pathEditMode="relative" rAng="0" ptsTypes="AA">
                                      <p:cBhvr>
                                        <p:cTn id="49" dur="2000" fill="hold"/>
                                        <p:tgtEl>
                                          <p:spTgt spid="12"/>
                                        </p:tgtEl>
                                        <p:attrNameLst>
                                          <p:attrName>ppt_x</p:attrName>
                                          <p:attrName>ppt_y</p:attrName>
                                        </p:attrNameLst>
                                      </p:cBhvr>
                                      <p:rCtr x="-15451" y="4167"/>
                                    </p:animMotion>
                                  </p:childTnLst>
                                </p:cTn>
                              </p:par>
                              <p:par>
                                <p:cTn id="50" presetID="1" presetClass="emph" presetSubtype="10" fill="hold" nodeType="withEffect">
                                  <p:stCondLst>
                                    <p:cond delay="0"/>
                                  </p:stCondLst>
                                  <p:childTnLst>
                                    <p:animClr clrSpc="hsl" dir="ccw">
                                      <p:cBhvr>
                                        <p:cTn id="51" dur="2000" fill="hold"/>
                                        <p:tgtEl>
                                          <p:spTgt spid="12"/>
                                        </p:tgtEl>
                                        <p:attrNameLst>
                                          <p:attrName>fillcolor</p:attrName>
                                        </p:attrNameLst>
                                      </p:cBhvr>
                                      <p:to>
                                        <a:schemeClr val="bg2"/>
                                      </p:to>
                                    </p:animClr>
                                    <p:set>
                                      <p:cBhvr>
                                        <p:cTn id="52" dur="2000" fill="hold"/>
                                        <p:tgtEl>
                                          <p:spTgt spid="12"/>
                                        </p:tgtEl>
                                        <p:attrNameLst>
                                          <p:attrName>fill.type</p:attrName>
                                        </p:attrNameLst>
                                      </p:cBhvr>
                                      <p:to>
                                        <p:strVal val="solid"/>
                                      </p:to>
                                    </p:set>
                                    <p:set>
                                      <p:cBhvr>
                                        <p:cTn id="53" dur="2000" fill="hold"/>
                                        <p:tgtEl>
                                          <p:spTgt spid="12"/>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circle(in)">
                                      <p:cBhvr>
                                        <p:cTn id="5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6" grpId="0" uiExpand="1" build="p"/>
      <p:bldP spid="8" grpId="0" uiExpand="1" build="p"/>
      <p:bldP spid="9" grpId="0" animBg="1"/>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008000"/>
                </a:solidFill>
              </a:rPr>
              <a:t>Self-Test</a:t>
            </a:r>
            <a:endParaRPr lang="en-US" dirty="0">
              <a:solidFill>
                <a:srgbClr val="008000"/>
              </a:solidFill>
            </a:endParaRPr>
          </a:p>
        </p:txBody>
      </p:sp>
      <p:sp>
        <p:nvSpPr>
          <p:cNvPr id="8" name="Content Placeholder 7"/>
          <p:cNvSpPr>
            <a:spLocks noGrp="1"/>
          </p:cNvSpPr>
          <p:nvPr>
            <p:ph idx="1"/>
          </p:nvPr>
        </p:nvSpPr>
        <p:spPr/>
        <p:txBody>
          <a:bodyPr>
            <a:normAutofit/>
          </a:bodyPr>
          <a:lstStyle/>
          <a:p>
            <a:pPr marL="0" indent="0">
              <a:buNone/>
            </a:pPr>
            <a:r>
              <a:rPr lang="en-US" sz="3600" dirty="0" smtClean="0"/>
              <a:t> “Examine yourselves as to whether you are in the faith. </a:t>
            </a:r>
            <a:r>
              <a:rPr lang="en-US" sz="3600" dirty="0" smtClean="0">
                <a:solidFill>
                  <a:srgbClr val="008000"/>
                </a:solidFill>
              </a:rPr>
              <a:t>Test yourselves</a:t>
            </a:r>
            <a:r>
              <a:rPr lang="en-US" sz="3600" dirty="0" smtClean="0"/>
              <a:t>. Do you not know yourselves, that Jesus Christ is in you? —unless indeed you are disqualified” (2 Cor. 13:15)</a:t>
            </a:r>
          </a:p>
        </p:txBody>
      </p:sp>
    </p:spTree>
    <p:extLst>
      <p:ext uri="{BB962C8B-B14F-4D97-AF65-F5344CB8AC3E}">
        <p14:creationId xmlns:p14="http://schemas.microsoft.com/office/powerpoint/2010/main" val="19675310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Self Test</a:t>
            </a:r>
            <a:r>
              <a:rPr lang="en-US" dirty="0" smtClean="0"/>
              <a:t/>
            </a:r>
            <a:br>
              <a:rPr lang="en-US" dirty="0" smtClean="0"/>
            </a:br>
            <a:r>
              <a:rPr lang="en-US" sz="3600" i="1" dirty="0" smtClean="0"/>
              <a:t>“Do You Hear The Word that Says…”</a:t>
            </a:r>
            <a:endParaRPr lang="en-US" sz="3600" i="1" dirty="0"/>
          </a:p>
        </p:txBody>
      </p:sp>
      <p:sp>
        <p:nvSpPr>
          <p:cNvPr id="4" name="Content Placeholder 3"/>
          <p:cNvSpPr>
            <a:spLocks noGrp="1"/>
          </p:cNvSpPr>
          <p:nvPr>
            <p:ph sz="half" idx="1"/>
          </p:nvPr>
        </p:nvSpPr>
        <p:spPr>
          <a:xfrm>
            <a:off x="304800" y="1600200"/>
            <a:ext cx="4191000" cy="5257800"/>
          </a:xfrm>
        </p:spPr>
        <p:txBody>
          <a:bodyPr>
            <a:normAutofit fontScale="77500" lnSpcReduction="20000"/>
          </a:bodyPr>
          <a:lstStyle/>
          <a:p>
            <a:r>
              <a:rPr lang="en-US" dirty="0" smtClean="0"/>
              <a:t>Children obey your parents (Eph. 6:1-3)</a:t>
            </a:r>
          </a:p>
          <a:p>
            <a:r>
              <a:rPr lang="en-US" dirty="0" smtClean="0"/>
              <a:t>Wives be submissive to your own husbands (1 Pet. 3:1)</a:t>
            </a:r>
          </a:p>
          <a:p>
            <a:r>
              <a:rPr lang="en-US" dirty="0" smtClean="0"/>
              <a:t>Husbands love your wives just as Christ loved the church (Eph. 5:25)</a:t>
            </a:r>
          </a:p>
          <a:p>
            <a:r>
              <a:rPr lang="en-US" dirty="0" smtClean="0"/>
              <a:t>If God so loved us, we also ought to love one another (1 Jn. 4:11)</a:t>
            </a:r>
          </a:p>
          <a:p>
            <a:r>
              <a:rPr lang="en-US" dirty="0" smtClean="0"/>
              <a:t>Confess your trespasses to one another, and pray for one another (Jas. 5:16)</a:t>
            </a:r>
          </a:p>
          <a:p>
            <a:r>
              <a:rPr lang="en-US" dirty="0"/>
              <a:t>S</a:t>
            </a:r>
            <a:r>
              <a:rPr lang="en-US" dirty="0" smtClean="0"/>
              <a:t>erve one another (Gal. 5:13)</a:t>
            </a:r>
          </a:p>
          <a:p>
            <a:r>
              <a:rPr lang="en-US" dirty="0" smtClean="0"/>
              <a:t>Admonish one another (Rom. 15:14)</a:t>
            </a:r>
          </a:p>
        </p:txBody>
      </p:sp>
      <p:sp>
        <p:nvSpPr>
          <p:cNvPr id="5" name="Content Placeholder 4"/>
          <p:cNvSpPr>
            <a:spLocks noGrp="1"/>
          </p:cNvSpPr>
          <p:nvPr>
            <p:ph sz="half" idx="2"/>
          </p:nvPr>
        </p:nvSpPr>
        <p:spPr>
          <a:xfrm>
            <a:off x="4648200" y="1600200"/>
            <a:ext cx="3810000" cy="5257800"/>
          </a:xfrm>
        </p:spPr>
        <p:txBody>
          <a:bodyPr>
            <a:normAutofit fontScale="77500" lnSpcReduction="20000"/>
          </a:bodyPr>
          <a:lstStyle/>
          <a:p>
            <a:r>
              <a:rPr lang="en-US" dirty="0" smtClean="0"/>
              <a:t>Be submissive to one another (1 Pet. 5:5)</a:t>
            </a:r>
          </a:p>
          <a:p>
            <a:r>
              <a:rPr lang="en-US" dirty="0" smtClean="0"/>
              <a:t>Be hospitable to one another (1 Pet. 4:9)</a:t>
            </a:r>
          </a:p>
          <a:p>
            <a:r>
              <a:rPr lang="en-US" dirty="0" smtClean="0"/>
              <a:t>Be of one mind, having compassion for one another; love as brothers, be tenderhearted, be courteous (1 Pet. 3:8)</a:t>
            </a:r>
          </a:p>
          <a:p>
            <a:r>
              <a:rPr lang="en-US" dirty="0" smtClean="0"/>
              <a:t>Do not speak evil of one another (Jas. 4:11)</a:t>
            </a:r>
          </a:p>
          <a:p>
            <a:r>
              <a:rPr lang="en-US" dirty="0" smtClean="0"/>
              <a:t>Bear with one another, and forgiving one another (Col. 3:13)</a:t>
            </a:r>
          </a:p>
          <a:p>
            <a:r>
              <a:rPr lang="en-US" dirty="0"/>
              <a:t>C</a:t>
            </a:r>
            <a:r>
              <a:rPr lang="en-US" dirty="0" smtClean="0"/>
              <a:t>omfort each other and edify one another (1 Thess. 5:11)</a:t>
            </a:r>
          </a:p>
        </p:txBody>
      </p:sp>
      <p:pic>
        <p:nvPicPr>
          <p:cNvPr id="3074" name="Picture 2" descr="C:\Users\Steven\AppData\Local\Microsoft\Windows\Temporary Internet Files\Content.IE5\PEKNSVN8\MC900053278[1].wmf"/>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568184" y="24384"/>
            <a:ext cx="1728216" cy="18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8138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077200" cy="4525963"/>
          </a:xfrm>
        </p:spPr>
        <p:txBody>
          <a:bodyPr>
            <a:noAutofit/>
          </a:bodyPr>
          <a:lstStyle/>
          <a:p>
            <a:pPr marL="0" indent="0">
              <a:buNone/>
            </a:pPr>
            <a:r>
              <a:rPr lang="en-US" sz="2400" dirty="0" smtClean="0"/>
              <a:t>44  "You are of your father the devil, and the desires of your father you want to do. He was a murderer from the beginning, and does not stand in the truth, because there is no truth in him. When he speaks a lie, he speaks from his own resources, for he is a liar and the father of it.</a:t>
            </a:r>
          </a:p>
          <a:p>
            <a:pPr marL="0" indent="0">
              <a:buNone/>
            </a:pPr>
            <a:r>
              <a:rPr lang="en-US" sz="2400" dirty="0" smtClean="0"/>
              <a:t>45  "But because I tell the truth, you do not believe Me.</a:t>
            </a:r>
          </a:p>
          <a:p>
            <a:pPr marL="0" indent="0">
              <a:buNone/>
            </a:pPr>
            <a:r>
              <a:rPr lang="en-US" sz="2400" dirty="0" smtClean="0"/>
              <a:t>46  "Which of you convicts Me of sin? And if I tell the truth, why do you not believe Me?</a:t>
            </a:r>
          </a:p>
          <a:p>
            <a:pPr marL="0" indent="0">
              <a:buNone/>
            </a:pPr>
            <a:r>
              <a:rPr lang="en-US" sz="2400" dirty="0" smtClean="0">
                <a:effectLst>
                  <a:glow rad="127000">
                    <a:srgbClr val="FFFF00">
                      <a:alpha val="26000"/>
                    </a:srgbClr>
                  </a:glow>
                </a:effectLst>
              </a:rPr>
              <a:t>47  "He who is of God hears God’s words; </a:t>
            </a:r>
            <a:r>
              <a:rPr lang="en-US" sz="2400" dirty="0" smtClean="0">
                <a:effectLst>
                  <a:glow rad="190500">
                    <a:srgbClr val="FF0000">
                      <a:alpha val="26000"/>
                    </a:srgbClr>
                  </a:glow>
                </a:effectLst>
              </a:rPr>
              <a:t>therefore</a:t>
            </a:r>
            <a:r>
              <a:rPr lang="en-US" sz="2400" dirty="0" smtClean="0">
                <a:effectLst>
                  <a:glow rad="177800">
                    <a:srgbClr val="FF0000">
                      <a:alpha val="26000"/>
                    </a:srgbClr>
                  </a:glow>
                </a:effectLst>
              </a:rPr>
              <a:t> </a:t>
            </a:r>
            <a:r>
              <a:rPr lang="en-US" sz="2400" dirty="0" smtClean="0">
                <a:effectLst>
                  <a:glow rad="127000">
                    <a:srgbClr val="FFFF00">
                      <a:alpha val="26000"/>
                    </a:srgbClr>
                  </a:glow>
                </a:effectLst>
              </a:rPr>
              <a:t>you do not hear, because you are not of God."</a:t>
            </a:r>
          </a:p>
          <a:p>
            <a:pPr marL="0" indent="0">
              <a:buNone/>
            </a:pPr>
            <a:r>
              <a:rPr lang="en-US" sz="2400" dirty="0" smtClean="0"/>
              <a:t>48  Then the Jews answered and said to Him, "Do we not say rightly that You are a Samaritan and have a demon?"</a:t>
            </a:r>
          </a:p>
          <a:p>
            <a:pPr marL="0" indent="0">
              <a:buNone/>
            </a:pPr>
            <a:r>
              <a:rPr lang="en-US" sz="2400" dirty="0" smtClean="0"/>
              <a:t>49  Jesus answered, "I do not have a demon; but I honor My Father, and you dishonor Me.</a:t>
            </a:r>
          </a:p>
          <a:p>
            <a:pPr marL="0" indent="0">
              <a:buNone/>
            </a:pPr>
            <a:r>
              <a:rPr lang="en-US" sz="2400" dirty="0" smtClean="0"/>
              <a:t>50  "And I do not seek My own glory; there is One who seeks and judges.</a:t>
            </a:r>
          </a:p>
          <a:p>
            <a:pPr marL="0" indent="0">
              <a:buNone/>
            </a:pPr>
            <a:endParaRPr lang="en-US" sz="2400" dirty="0"/>
          </a:p>
        </p:txBody>
      </p:sp>
      <p:sp>
        <p:nvSpPr>
          <p:cNvPr id="5" name="TextBox 4"/>
          <p:cNvSpPr txBox="1"/>
          <p:nvPr/>
        </p:nvSpPr>
        <p:spPr>
          <a:xfrm>
            <a:off x="6746043" y="6324600"/>
            <a:ext cx="1467068" cy="461665"/>
          </a:xfrm>
          <a:prstGeom prst="rect">
            <a:avLst/>
          </a:prstGeom>
          <a:noFill/>
        </p:spPr>
        <p:txBody>
          <a:bodyPr wrap="none" rtlCol="0">
            <a:spAutoFit/>
          </a:bodyPr>
          <a:lstStyle/>
          <a:p>
            <a:r>
              <a:rPr lang="en-US" sz="2400" dirty="0" smtClean="0">
                <a:latin typeface="Arial Black" pitchFamily="34" charset="0"/>
              </a:rPr>
              <a:t>JOHN 8</a:t>
            </a:r>
            <a:endParaRPr lang="en-US" sz="2400" dirty="0">
              <a:latin typeface="Arial Black" pitchFamily="34" charset="0"/>
            </a:endParaRPr>
          </a:p>
        </p:txBody>
      </p:sp>
    </p:spTree>
    <p:extLst>
      <p:ext uri="{BB962C8B-B14F-4D97-AF65-F5344CB8AC3E}">
        <p14:creationId xmlns:p14="http://schemas.microsoft.com/office/powerpoint/2010/main" val="26094879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8000"/>
                </a:solidFill>
              </a:rPr>
              <a:t>Self Test</a:t>
            </a:r>
            <a:r>
              <a:rPr lang="en-US" dirty="0" smtClean="0"/>
              <a:t/>
            </a:r>
            <a:br>
              <a:rPr lang="en-US" dirty="0" smtClean="0"/>
            </a:br>
            <a:r>
              <a:rPr lang="en-US" sz="3600" i="1" dirty="0" smtClean="0"/>
              <a:t>“Do You Hear The Word that Says…”</a:t>
            </a:r>
            <a:endParaRPr lang="en-US" sz="3600" i="1" dirty="0"/>
          </a:p>
        </p:txBody>
      </p:sp>
      <p:sp>
        <p:nvSpPr>
          <p:cNvPr id="4" name="Content Placeholder 3"/>
          <p:cNvSpPr>
            <a:spLocks noGrp="1"/>
          </p:cNvSpPr>
          <p:nvPr>
            <p:ph sz="half" idx="1"/>
          </p:nvPr>
        </p:nvSpPr>
        <p:spPr>
          <a:xfrm>
            <a:off x="304800" y="1600200"/>
            <a:ext cx="4191000" cy="5257800"/>
          </a:xfrm>
        </p:spPr>
        <p:txBody>
          <a:bodyPr>
            <a:normAutofit fontScale="85000" lnSpcReduction="20000"/>
          </a:bodyPr>
          <a:lstStyle/>
          <a:p>
            <a:r>
              <a:rPr lang="en-US" dirty="0" smtClean="0"/>
              <a:t>Jesus is the only way to the Father (Jn. 14:6)</a:t>
            </a:r>
          </a:p>
          <a:p>
            <a:r>
              <a:rPr lang="en-US" dirty="0" smtClean="0"/>
              <a:t>Assembling with the saints is essential (Heb. 10:25)?</a:t>
            </a:r>
          </a:p>
          <a:p>
            <a:r>
              <a:rPr lang="en-US" dirty="0" smtClean="0"/>
              <a:t>We must worship God in truth and spirit (Jn. 4:24) </a:t>
            </a:r>
          </a:p>
          <a:p>
            <a:r>
              <a:rPr lang="en-US" dirty="0" smtClean="0"/>
              <a:t>Have no fellowship with the unfruitful works of darkness (Eph. 5:11)</a:t>
            </a:r>
          </a:p>
          <a:p>
            <a:r>
              <a:rPr lang="en-US" dirty="0" smtClean="0"/>
              <a:t>We must seek first the kingdom of God and His righteousness (Matt. 6:33)</a:t>
            </a:r>
          </a:p>
          <a:p>
            <a:r>
              <a:rPr lang="en-US" dirty="0" smtClean="0"/>
              <a:t>We have no right to call Jesus “Lord” if we do not obey Him (</a:t>
            </a:r>
            <a:r>
              <a:rPr lang="en-US" dirty="0" err="1" smtClean="0"/>
              <a:t>Lk</a:t>
            </a:r>
            <a:r>
              <a:rPr lang="en-US" dirty="0" smtClean="0"/>
              <a:t>. 6:46)</a:t>
            </a:r>
            <a:endParaRPr lang="en-US" dirty="0"/>
          </a:p>
        </p:txBody>
      </p:sp>
      <p:sp>
        <p:nvSpPr>
          <p:cNvPr id="5" name="Content Placeholder 4"/>
          <p:cNvSpPr>
            <a:spLocks noGrp="1"/>
          </p:cNvSpPr>
          <p:nvPr>
            <p:ph sz="half" idx="2"/>
          </p:nvPr>
        </p:nvSpPr>
        <p:spPr>
          <a:xfrm>
            <a:off x="4648200" y="1600200"/>
            <a:ext cx="3810000" cy="5257800"/>
          </a:xfrm>
        </p:spPr>
        <p:txBody>
          <a:bodyPr>
            <a:normAutofit fontScale="85000" lnSpcReduction="20000"/>
          </a:bodyPr>
          <a:lstStyle/>
          <a:p>
            <a:r>
              <a:rPr lang="en-US" dirty="0" smtClean="0"/>
              <a:t>Jesus built one church (Matt. 16:18; Eph. 4:4; 1:22, 23)</a:t>
            </a:r>
          </a:p>
          <a:p>
            <a:r>
              <a:rPr lang="en-US" dirty="0" smtClean="0"/>
              <a:t>We ought to obey God rather than man (Acts 5:29)</a:t>
            </a:r>
          </a:p>
          <a:p>
            <a:r>
              <a:rPr lang="en-US" dirty="0" smtClean="0"/>
              <a:t>All have sinned and fallen short of the glory of God (Rom. 3:23)</a:t>
            </a:r>
          </a:p>
          <a:p>
            <a:r>
              <a:rPr lang="en-US" dirty="0" smtClean="0"/>
              <a:t>The wages of sin is death (Rom. 6:23)</a:t>
            </a:r>
          </a:p>
          <a:p>
            <a:r>
              <a:rPr lang="en-US" dirty="0" smtClean="0"/>
              <a:t>We must believe, confess, repent and be baptized to be saved (Mk. 16:16; Acts 2:37-41)</a:t>
            </a:r>
            <a:endParaRPr lang="en-US" dirty="0"/>
          </a:p>
        </p:txBody>
      </p:sp>
      <p:pic>
        <p:nvPicPr>
          <p:cNvPr id="6" name="Picture 2" descr="C:\Users\Steven\AppData\Local\Microsoft\Windows\Temporary Internet Files\Content.IE5\PEKNSVN8\MC900053278[1].wmf"/>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568184" y="24384"/>
            <a:ext cx="1728216" cy="185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6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6" name="Picture 9" descr="C:\Users\Steven\Pictures\Pictures\2008 Family\July.Dec\skyshot (1).jpg"/>
          <p:cNvPicPr>
            <a:picLocks noChangeAspect="1" noChangeArrowheads="1"/>
          </p:cNvPicPr>
          <p:nvPr/>
        </p:nvPicPr>
        <p:blipFill rotWithShape="1">
          <a:blip r:embed="rId3">
            <a:extLst>
              <a:ext uri="{28A0092B-C50C-407E-A947-70E740481C1C}">
                <a14:useLocalDpi xmlns:a14="http://schemas.microsoft.com/office/drawing/2010/main" val="0"/>
              </a:ext>
            </a:extLst>
          </a:blip>
          <a:srcRect l="5175" t="18551" r="4600" b="32143"/>
          <a:stretch/>
        </p:blipFill>
        <p:spPr bwMode="auto">
          <a:xfrm>
            <a:off x="420624" y="838200"/>
            <a:ext cx="7333488" cy="30057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5638800"/>
            <a:ext cx="7659687" cy="1016000"/>
          </a:xfrm>
        </p:spPr>
        <p:txBody>
          <a:bodyPr>
            <a:prstTxWarp prst="textPlain">
              <a:avLst/>
            </a:prstTxWarp>
          </a:bodyPr>
          <a:lstStyle/>
          <a:p>
            <a:pPr algn="ctr"/>
            <a:r>
              <a:rPr lang="en-US" dirty="0" smtClean="0"/>
              <a:t>“He Who Is Of God Hears God’s Words”</a:t>
            </a:r>
            <a:endParaRPr lang="en-US" dirty="0"/>
          </a:p>
        </p:txBody>
      </p:sp>
      <p:sp>
        <p:nvSpPr>
          <p:cNvPr id="3" name="Subtitle 2"/>
          <p:cNvSpPr>
            <a:spLocks noGrp="1"/>
          </p:cNvSpPr>
          <p:nvPr>
            <p:ph type="body" idx="1"/>
          </p:nvPr>
        </p:nvSpPr>
        <p:spPr/>
        <p:txBody>
          <a:bodyPr>
            <a:normAutofit/>
          </a:bodyPr>
          <a:lstStyle/>
          <a:p>
            <a:r>
              <a:rPr lang="en-US" dirty="0" smtClean="0"/>
              <a:t>John 8:47,</a:t>
            </a:r>
          </a:p>
          <a:p>
            <a:r>
              <a:rPr lang="en-US" dirty="0" smtClean="0"/>
              <a:t>“He who is of God hears God’s words; therefore you do not hear, because you are not of God.”</a:t>
            </a:r>
          </a:p>
        </p:txBody>
      </p:sp>
      <p:sp>
        <p:nvSpPr>
          <p:cNvPr id="5" name="TextBox 4"/>
          <p:cNvSpPr txBox="1"/>
          <p:nvPr/>
        </p:nvSpPr>
        <p:spPr>
          <a:xfrm>
            <a:off x="609600" y="1219200"/>
            <a:ext cx="6858000" cy="2057400"/>
          </a:xfrm>
          <a:prstGeom prst="rect">
            <a:avLst/>
          </a:prstGeom>
          <a:noFill/>
        </p:spPr>
        <p:txBody>
          <a:bodyPr wrap="none" rtlCol="0">
            <a:prstTxWarp prst="textPlain">
              <a:avLst/>
            </a:prstTxWarp>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Who Are You OF?</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937154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 Him Who Was Here!</a:t>
            </a:r>
            <a:endParaRPr lang="en-US" dirty="0"/>
          </a:p>
        </p:txBody>
      </p:sp>
      <p:sp>
        <p:nvSpPr>
          <p:cNvPr id="3" name="Text Placeholder 2"/>
          <p:cNvSpPr>
            <a:spLocks noGrp="1"/>
          </p:cNvSpPr>
          <p:nvPr>
            <p:ph type="body" idx="1"/>
          </p:nvPr>
        </p:nvSpPr>
        <p:spPr>
          <a:xfrm>
            <a:off x="722313" y="3657600"/>
            <a:ext cx="6897687" cy="1828801"/>
          </a:xfrm>
        </p:spPr>
        <p:txBody>
          <a:bodyPr>
            <a:noAutofit/>
          </a:bodyPr>
          <a:lstStyle/>
          <a:p>
            <a:r>
              <a:rPr lang="en-US" sz="2800" dirty="0" smtClean="0"/>
              <a:t>“The </a:t>
            </a:r>
            <a:r>
              <a:rPr lang="en-US" sz="2800" dirty="0"/>
              <a:t>queen of the South will rise up in the judgment with this generation and condemn it, for she came from the ends of the earth to hear the wisdom of Solomon; and indeed a greater than Solomon is </a:t>
            </a:r>
            <a:r>
              <a:rPr lang="en-US" sz="2800" dirty="0" smtClean="0"/>
              <a:t>here” (Matt. 12:42)</a:t>
            </a:r>
            <a:endParaRPr lang="en-US" sz="2800" dirty="0"/>
          </a:p>
        </p:txBody>
      </p:sp>
      <p:sp>
        <p:nvSpPr>
          <p:cNvPr id="4" name="Rectangle 3"/>
          <p:cNvSpPr/>
          <p:nvPr/>
        </p:nvSpPr>
        <p:spPr>
          <a:xfrm>
            <a:off x="762000" y="762000"/>
            <a:ext cx="7010400" cy="1200329"/>
          </a:xfrm>
          <a:prstGeom prst="rect">
            <a:avLst/>
          </a:prstGeom>
        </p:spPr>
        <p:txBody>
          <a:bodyPr wrap="square">
            <a:spAutoFit/>
          </a:bodyPr>
          <a:lstStyle/>
          <a:p>
            <a:r>
              <a:rPr lang="en-US" sz="2400" dirty="0" smtClean="0"/>
              <a:t>“He </a:t>
            </a:r>
            <a:r>
              <a:rPr lang="en-US" sz="2400" dirty="0"/>
              <a:t>who rejects Me, and does not receive My words, has that which judges him—the word that I have spoken will judge him in the last </a:t>
            </a:r>
            <a:r>
              <a:rPr lang="en-US" sz="2400" dirty="0" smtClean="0"/>
              <a:t>day” (Jn. 12:48)</a:t>
            </a:r>
            <a:endParaRPr lang="en-US" sz="2400" dirty="0"/>
          </a:p>
        </p:txBody>
      </p:sp>
    </p:spTree>
    <p:extLst>
      <p:ext uri="{BB962C8B-B14F-4D97-AF65-F5344CB8AC3E}">
        <p14:creationId xmlns:p14="http://schemas.microsoft.com/office/powerpoint/2010/main" val="12517772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Observations From The Text</a:t>
            </a:r>
            <a:endParaRPr lang="en-US" dirty="0"/>
          </a:p>
        </p:txBody>
      </p:sp>
      <p:sp>
        <p:nvSpPr>
          <p:cNvPr id="5" name="Text Placeholder 4"/>
          <p:cNvSpPr>
            <a:spLocks noGrp="1"/>
          </p:cNvSpPr>
          <p:nvPr>
            <p:ph type="body" idx="1"/>
          </p:nvPr>
        </p:nvSpPr>
        <p:spPr/>
        <p:txBody>
          <a:bodyPr/>
          <a:lstStyle/>
          <a:p>
            <a:r>
              <a:rPr lang="en-US" sz="2800" dirty="0" smtClean="0"/>
              <a:t>Those Of The Devil:</a:t>
            </a:r>
            <a:endParaRPr lang="en-US" sz="2800" dirty="0"/>
          </a:p>
        </p:txBody>
      </p:sp>
      <p:sp>
        <p:nvSpPr>
          <p:cNvPr id="6" name="Content Placeholder 5"/>
          <p:cNvSpPr>
            <a:spLocks noGrp="1"/>
          </p:cNvSpPr>
          <p:nvPr>
            <p:ph sz="half" idx="2"/>
          </p:nvPr>
        </p:nvSpPr>
        <p:spPr/>
        <p:txBody>
          <a:bodyPr/>
          <a:lstStyle/>
          <a:p>
            <a:r>
              <a:rPr lang="en-US" dirty="0"/>
              <a:t>d</a:t>
            </a:r>
            <a:r>
              <a:rPr lang="en-US" dirty="0" smtClean="0"/>
              <a:t>esire the Devil’s desire</a:t>
            </a:r>
          </a:p>
          <a:p>
            <a:r>
              <a:rPr lang="en-US" dirty="0" smtClean="0"/>
              <a:t>use deceit</a:t>
            </a:r>
          </a:p>
          <a:p>
            <a:r>
              <a:rPr lang="en-US" dirty="0"/>
              <a:t>d</a:t>
            </a:r>
            <a:r>
              <a:rPr lang="en-US" dirty="0" smtClean="0"/>
              <a:t>o not believe the truth</a:t>
            </a:r>
          </a:p>
          <a:p>
            <a:r>
              <a:rPr lang="en-US" dirty="0"/>
              <a:t>d</a:t>
            </a:r>
            <a:r>
              <a:rPr lang="en-US" dirty="0" smtClean="0"/>
              <a:t>o not hear God’s word</a:t>
            </a:r>
          </a:p>
          <a:p>
            <a:r>
              <a:rPr lang="en-US" dirty="0"/>
              <a:t>d</a:t>
            </a:r>
            <a:r>
              <a:rPr lang="en-US" dirty="0" smtClean="0"/>
              <a:t>ishonor Christ</a:t>
            </a:r>
            <a:endParaRPr lang="en-US" dirty="0"/>
          </a:p>
        </p:txBody>
      </p:sp>
      <p:sp>
        <p:nvSpPr>
          <p:cNvPr id="7" name="Text Placeholder 6"/>
          <p:cNvSpPr>
            <a:spLocks noGrp="1"/>
          </p:cNvSpPr>
          <p:nvPr>
            <p:ph type="body" sz="quarter" idx="3"/>
          </p:nvPr>
        </p:nvSpPr>
        <p:spPr/>
        <p:txBody>
          <a:bodyPr/>
          <a:lstStyle/>
          <a:p>
            <a:r>
              <a:rPr lang="en-US" sz="2800" dirty="0" smtClean="0"/>
              <a:t>Those Of God:</a:t>
            </a:r>
            <a:endParaRPr lang="en-US" sz="2800" dirty="0"/>
          </a:p>
        </p:txBody>
      </p:sp>
      <p:sp>
        <p:nvSpPr>
          <p:cNvPr id="8" name="Content Placeholder 7"/>
          <p:cNvSpPr>
            <a:spLocks noGrp="1"/>
          </p:cNvSpPr>
          <p:nvPr>
            <p:ph sz="quarter" idx="4"/>
          </p:nvPr>
        </p:nvSpPr>
        <p:spPr/>
        <p:txBody>
          <a:bodyPr/>
          <a:lstStyle/>
          <a:p>
            <a:r>
              <a:rPr lang="en-US" dirty="0"/>
              <a:t>d</a:t>
            </a:r>
            <a:r>
              <a:rPr lang="en-US" dirty="0" smtClean="0"/>
              <a:t>esire God’s desire</a:t>
            </a:r>
          </a:p>
          <a:p>
            <a:r>
              <a:rPr lang="en-US" dirty="0"/>
              <a:t>o</a:t>
            </a:r>
            <a:r>
              <a:rPr lang="en-US" dirty="0" smtClean="0"/>
              <a:t>perate in truth</a:t>
            </a:r>
          </a:p>
          <a:p>
            <a:r>
              <a:rPr lang="en-US" dirty="0"/>
              <a:t>b</a:t>
            </a:r>
            <a:r>
              <a:rPr lang="en-US" dirty="0" smtClean="0"/>
              <a:t>elieve truth</a:t>
            </a:r>
          </a:p>
          <a:p>
            <a:r>
              <a:rPr lang="en-US" dirty="0"/>
              <a:t>h</a:t>
            </a:r>
            <a:r>
              <a:rPr lang="en-US" dirty="0" smtClean="0"/>
              <a:t>ear God’s word</a:t>
            </a:r>
          </a:p>
          <a:p>
            <a:r>
              <a:rPr lang="en-US" dirty="0"/>
              <a:t>g</a:t>
            </a:r>
            <a:r>
              <a:rPr lang="en-US" dirty="0" smtClean="0"/>
              <a:t>lorify God and Christ</a:t>
            </a:r>
            <a:endParaRPr lang="en-US" dirty="0"/>
          </a:p>
        </p:txBody>
      </p:sp>
    </p:spTree>
    <p:extLst>
      <p:ext uri="{BB962C8B-B14F-4D97-AF65-F5344CB8AC3E}">
        <p14:creationId xmlns:p14="http://schemas.microsoft.com/office/powerpoint/2010/main" val="12844226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fade">
                                      <p:cBhvr>
                                        <p:cTn id="5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1. He Who Is Of God </a:t>
            </a:r>
            <a:r>
              <a:rPr lang="en-US" b="1" dirty="0" smtClean="0">
                <a:solidFill>
                  <a:srgbClr val="008000"/>
                </a:solidFill>
              </a:rPr>
              <a:t>Hears</a:t>
            </a:r>
            <a:endParaRPr lang="en-US" b="1" dirty="0">
              <a:solidFill>
                <a:srgbClr val="008000"/>
              </a:solidFill>
            </a:endParaRPr>
          </a:p>
        </p:txBody>
      </p:sp>
      <p:sp>
        <p:nvSpPr>
          <p:cNvPr id="8" name="Content Placeholder 7"/>
          <p:cNvSpPr>
            <a:spLocks noGrp="1"/>
          </p:cNvSpPr>
          <p:nvPr>
            <p:ph idx="1"/>
          </p:nvPr>
        </p:nvSpPr>
        <p:spPr/>
        <p:txBody>
          <a:bodyPr>
            <a:normAutofit/>
          </a:bodyPr>
          <a:lstStyle/>
          <a:p>
            <a:r>
              <a:rPr lang="en-US" sz="2400" dirty="0" smtClean="0"/>
              <a:t>Hearing is the fundamental act for being saved</a:t>
            </a:r>
          </a:p>
          <a:p>
            <a:pPr lvl="1"/>
            <a:r>
              <a:rPr lang="en-US" sz="2400" dirty="0" smtClean="0"/>
              <a:t>“This you know, my beloved brethren.  But let everyone be quick to hear, slow to speak and slow to anger” (Jas. 1:19)</a:t>
            </a:r>
          </a:p>
          <a:p>
            <a:pPr lvl="1"/>
            <a:r>
              <a:rPr lang="en-US" sz="2400" dirty="0" smtClean="0"/>
              <a:t> “Walk prudently when you go to the house of God; and draw near to hear rather than to give the sacrifice of fools, for they do not know that they do evil. Do not be rash with your mouth, And let not your heart utter anything hastily before God. For God is in heaven, and you on earth; Therefore let your words be few” (Eccl. 5:1-2)</a:t>
            </a:r>
          </a:p>
        </p:txBody>
      </p:sp>
    </p:spTree>
    <p:extLst>
      <p:ext uri="{BB962C8B-B14F-4D97-AF65-F5344CB8AC3E}">
        <p14:creationId xmlns:p14="http://schemas.microsoft.com/office/powerpoint/2010/main" val="31064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2. He Who Is Of God Hears </a:t>
            </a:r>
            <a:r>
              <a:rPr lang="en-US" b="1" dirty="0" smtClean="0">
                <a:solidFill>
                  <a:srgbClr val="008000"/>
                </a:solidFill>
              </a:rPr>
              <a:t>God’s Words</a:t>
            </a:r>
            <a:endParaRPr lang="en-US" b="1" dirty="0">
              <a:solidFill>
                <a:srgbClr val="008000"/>
              </a:solidFill>
            </a:endParaRPr>
          </a:p>
        </p:txBody>
      </p:sp>
      <p:sp>
        <p:nvSpPr>
          <p:cNvPr id="3" name="Content Placeholder 2"/>
          <p:cNvSpPr>
            <a:spLocks noGrp="1"/>
          </p:cNvSpPr>
          <p:nvPr>
            <p:ph idx="1"/>
          </p:nvPr>
        </p:nvSpPr>
        <p:spPr/>
        <p:txBody>
          <a:bodyPr>
            <a:normAutofit/>
          </a:bodyPr>
          <a:lstStyle/>
          <a:p>
            <a:r>
              <a:rPr lang="en-US" sz="2800" dirty="0" smtClean="0">
                <a:solidFill>
                  <a:srgbClr val="008000"/>
                </a:solidFill>
                <a:latin typeface="Arial Black" pitchFamily="34" charset="0"/>
              </a:rPr>
              <a:t>WHAT</a:t>
            </a:r>
            <a:r>
              <a:rPr lang="en-US" sz="2800" b="1" dirty="0" smtClean="0">
                <a:solidFill>
                  <a:srgbClr val="008000"/>
                </a:solidFill>
              </a:rPr>
              <a:t> </a:t>
            </a:r>
            <a:r>
              <a:rPr lang="en-US" sz="2800" dirty="0" smtClean="0"/>
              <a:t>we hear is fundamentally important to our salvation</a:t>
            </a:r>
          </a:p>
          <a:p>
            <a:pPr lvl="1"/>
            <a:r>
              <a:rPr lang="en-US" sz="2800" dirty="0" smtClean="0"/>
              <a:t>We come together to hear God’s word!</a:t>
            </a:r>
          </a:p>
          <a:p>
            <a:pPr lvl="1"/>
            <a:r>
              <a:rPr lang="en-US" sz="2800" dirty="0" smtClean="0"/>
              <a:t>Is how faith is developed (Rom. 10:17)</a:t>
            </a:r>
            <a:endParaRPr lang="en-US" sz="2800" dirty="0"/>
          </a:p>
        </p:txBody>
      </p:sp>
    </p:spTree>
    <p:extLst>
      <p:ext uri="{BB962C8B-B14F-4D97-AF65-F5344CB8AC3E}">
        <p14:creationId xmlns:p14="http://schemas.microsoft.com/office/powerpoint/2010/main" val="44946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r>
              <a:rPr lang="en-US" sz="4000" dirty="0" smtClean="0"/>
              <a:t>WARNING: Hearing Is Not Enough!</a:t>
            </a:r>
            <a:endParaRPr lang="en-US" sz="4000" dirty="0"/>
          </a:p>
        </p:txBody>
      </p:sp>
      <p:sp>
        <p:nvSpPr>
          <p:cNvPr id="3" name="Content Placeholder 2"/>
          <p:cNvSpPr>
            <a:spLocks noGrp="1"/>
          </p:cNvSpPr>
          <p:nvPr>
            <p:ph idx="1"/>
          </p:nvPr>
        </p:nvSpPr>
        <p:spPr>
          <a:xfrm>
            <a:off x="76200" y="762000"/>
            <a:ext cx="8458200" cy="6096000"/>
          </a:xfrm>
        </p:spPr>
        <p:txBody>
          <a:bodyPr>
            <a:noAutofit/>
          </a:bodyPr>
          <a:lstStyle/>
          <a:p>
            <a:r>
              <a:rPr lang="en-US" sz="2400" dirty="0"/>
              <a:t>“But </a:t>
            </a:r>
            <a:r>
              <a:rPr lang="en-US" sz="2400" b="1" dirty="0" smtClean="0">
                <a:solidFill>
                  <a:srgbClr val="BD92DE"/>
                </a:solidFill>
              </a:rPr>
              <a:t>be (1096)</a:t>
            </a:r>
            <a:r>
              <a:rPr lang="en-US" sz="2400" dirty="0" smtClean="0">
                <a:solidFill>
                  <a:srgbClr val="BD92DE"/>
                </a:solidFill>
              </a:rPr>
              <a:t> </a:t>
            </a:r>
            <a:r>
              <a:rPr lang="en-US" sz="2400" b="1" dirty="0">
                <a:solidFill>
                  <a:srgbClr val="FF0000"/>
                </a:solidFill>
              </a:rPr>
              <a:t>doers </a:t>
            </a:r>
            <a:r>
              <a:rPr lang="en-US" sz="2400" b="1" dirty="0" smtClean="0">
                <a:solidFill>
                  <a:srgbClr val="FF0000"/>
                </a:solidFill>
              </a:rPr>
              <a:t>(4163)</a:t>
            </a:r>
            <a:r>
              <a:rPr lang="en-US" sz="2400" dirty="0" smtClean="0">
                <a:solidFill>
                  <a:srgbClr val="FF0000"/>
                </a:solidFill>
              </a:rPr>
              <a:t> </a:t>
            </a:r>
            <a:r>
              <a:rPr lang="en-US" sz="2400" dirty="0" smtClean="0"/>
              <a:t>of </a:t>
            </a:r>
            <a:r>
              <a:rPr lang="en-US" sz="2400" dirty="0"/>
              <a:t>the word, and not hearers only, deceiving </a:t>
            </a:r>
            <a:r>
              <a:rPr lang="en-US" sz="2400" dirty="0" smtClean="0"/>
              <a:t>yourselves” (Jas. 1:22; Matt. 7:24-27; Rom. 2:13)</a:t>
            </a:r>
          </a:p>
          <a:p>
            <a:pPr lvl="1"/>
            <a:r>
              <a:rPr lang="en-US" sz="2400" b="1" dirty="0" smtClean="0">
                <a:ln w="3175">
                  <a:solidFill>
                    <a:schemeClr val="tx1"/>
                  </a:solidFill>
                </a:ln>
                <a:solidFill>
                  <a:srgbClr val="7030A0"/>
                </a:solidFill>
              </a:rPr>
              <a:t>1096 - to become, to arise, be made </a:t>
            </a:r>
          </a:p>
          <a:p>
            <a:pPr lvl="2"/>
            <a:r>
              <a:rPr lang="en-US" sz="2000" dirty="0"/>
              <a:t>Literally, “become ye doers of the word” (</a:t>
            </a:r>
            <a:r>
              <a:rPr lang="en-US" sz="2000" dirty="0" err="1"/>
              <a:t>YLT</a:t>
            </a:r>
            <a:r>
              <a:rPr lang="en-US" sz="2000" dirty="0"/>
              <a:t>)</a:t>
            </a:r>
          </a:p>
          <a:p>
            <a:pPr lvl="2"/>
            <a:r>
              <a:rPr lang="en-US" sz="2000" dirty="0" smtClean="0"/>
              <a:t>A progressive practice</a:t>
            </a:r>
          </a:p>
          <a:p>
            <a:pPr lvl="2"/>
            <a:r>
              <a:rPr lang="en-US" sz="2000" dirty="0" smtClean="0"/>
              <a:t>Same idea in Mark 10:16</a:t>
            </a:r>
          </a:p>
          <a:p>
            <a:pPr lvl="2"/>
            <a:r>
              <a:rPr lang="en-US" sz="2000" dirty="0" smtClean="0"/>
              <a:t>Be not the forgetful observer (Jas. 1:23-24)</a:t>
            </a:r>
          </a:p>
          <a:p>
            <a:pPr lvl="2"/>
            <a:r>
              <a:rPr lang="en-US" sz="2000" dirty="0"/>
              <a:t> </a:t>
            </a:r>
            <a:r>
              <a:rPr lang="en-US" sz="2000" dirty="0" smtClean="0"/>
              <a:t>“Too </a:t>
            </a:r>
            <a:r>
              <a:rPr lang="en-US" sz="2000" dirty="0"/>
              <a:t>often we leave the church or our study, and the impression produced by the recognition of the features of our own case is obliterated. </a:t>
            </a:r>
            <a:r>
              <a:rPr lang="en-US" sz="2000" dirty="0" smtClean="0"/>
              <a:t>‘We </a:t>
            </a:r>
            <a:r>
              <a:rPr lang="en-US" sz="2000" dirty="0"/>
              <a:t>straightway forget what manner of men we are</a:t>
            </a:r>
            <a:r>
              <a:rPr lang="en-US" sz="2000" dirty="0" smtClean="0"/>
              <a:t>,’ </a:t>
            </a:r>
            <a:r>
              <a:rPr lang="en-US" sz="2000" dirty="0"/>
              <a:t>and the insight which has been granted to us into our own true selves is just one more wasted </a:t>
            </a:r>
            <a:r>
              <a:rPr lang="en-US" sz="2000" dirty="0" smtClean="0"/>
              <a:t>experience” (Expositor’s Bible Commentary)</a:t>
            </a:r>
          </a:p>
          <a:p>
            <a:pPr lvl="1"/>
            <a:r>
              <a:rPr lang="en-US" sz="2400" b="1" dirty="0" smtClean="0">
                <a:ln w="3175">
                  <a:solidFill>
                    <a:schemeClr val="tx1"/>
                  </a:solidFill>
                </a:ln>
                <a:solidFill>
                  <a:srgbClr val="C00000"/>
                </a:solidFill>
              </a:rPr>
              <a:t>4163 – a maker, producer, author, doer, performer, poet (Acts 17:28)</a:t>
            </a:r>
          </a:p>
          <a:p>
            <a:r>
              <a:rPr lang="en-US" sz="2400" dirty="0" smtClean="0"/>
              <a:t>“</a:t>
            </a:r>
            <a:r>
              <a:rPr lang="en-US" sz="2400" dirty="0"/>
              <a:t>Little children, let no one deceive you. He who practices righteousness is righteous, just as He is </a:t>
            </a:r>
            <a:r>
              <a:rPr lang="en-US" sz="2400" dirty="0" smtClean="0"/>
              <a:t>righteous” (1 Jn. 3:7)</a:t>
            </a:r>
            <a:endParaRPr lang="en-US" sz="2400" dirty="0"/>
          </a:p>
        </p:txBody>
      </p:sp>
    </p:spTree>
    <p:extLst>
      <p:ext uri="{BB962C8B-B14F-4D97-AF65-F5344CB8AC3E}">
        <p14:creationId xmlns:p14="http://schemas.microsoft.com/office/powerpoint/2010/main" val="10851921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2. He Who Is Of God Hears </a:t>
            </a:r>
            <a:r>
              <a:rPr lang="en-US" b="1" dirty="0" smtClean="0">
                <a:solidFill>
                  <a:srgbClr val="008000"/>
                </a:solidFill>
              </a:rPr>
              <a:t>God’s Words</a:t>
            </a:r>
            <a:endParaRPr lang="en-US" b="1" dirty="0">
              <a:solidFill>
                <a:srgbClr val="008000"/>
              </a:solidFill>
            </a:endParaRPr>
          </a:p>
        </p:txBody>
      </p:sp>
      <p:sp>
        <p:nvSpPr>
          <p:cNvPr id="3" name="Content Placeholder 2"/>
          <p:cNvSpPr>
            <a:spLocks noGrp="1"/>
          </p:cNvSpPr>
          <p:nvPr>
            <p:ph idx="1"/>
          </p:nvPr>
        </p:nvSpPr>
        <p:spPr/>
        <p:txBody>
          <a:bodyPr>
            <a:normAutofit/>
          </a:bodyPr>
          <a:lstStyle/>
          <a:p>
            <a:r>
              <a:rPr lang="en-US" sz="2800" dirty="0" smtClean="0">
                <a:solidFill>
                  <a:srgbClr val="008000"/>
                </a:solidFill>
                <a:latin typeface="Arial Black" pitchFamily="34" charset="0"/>
              </a:rPr>
              <a:t>HOW</a:t>
            </a:r>
            <a:r>
              <a:rPr lang="en-US" sz="2800" b="1" dirty="0" smtClean="0">
                <a:solidFill>
                  <a:srgbClr val="008000"/>
                </a:solidFill>
              </a:rPr>
              <a:t> </a:t>
            </a:r>
            <a:r>
              <a:rPr lang="en-US" sz="2800" dirty="0" smtClean="0"/>
              <a:t>we hear is fundamentally important to our salvation</a:t>
            </a:r>
          </a:p>
          <a:p>
            <a:pPr lvl="1"/>
            <a:r>
              <a:rPr lang="en-US" sz="2800" dirty="0" smtClean="0"/>
              <a:t>Spiritually Receptive, “He who has an ear, let him hear what the Spirit says to the churches” (Rev. 2:11a)</a:t>
            </a:r>
          </a:p>
          <a:p>
            <a:pPr lvl="2"/>
            <a:r>
              <a:rPr lang="en-US" sz="2400" dirty="0" smtClean="0"/>
              <a:t>Am I teachable?</a:t>
            </a:r>
          </a:p>
          <a:p>
            <a:pPr lvl="2"/>
            <a:r>
              <a:rPr lang="en-US" sz="2400" dirty="0" smtClean="0"/>
              <a:t>If I am </a:t>
            </a:r>
            <a:r>
              <a:rPr lang="en-US" sz="2400" b="1" dirty="0" smtClean="0"/>
              <a:t>not</a:t>
            </a:r>
            <a:r>
              <a:rPr lang="en-US" sz="2400" dirty="0" smtClean="0"/>
              <a:t> teachable, I am “</a:t>
            </a:r>
            <a:r>
              <a:rPr lang="en-US" sz="2400" b="1" dirty="0" smtClean="0"/>
              <a:t>NOT</a:t>
            </a:r>
            <a:r>
              <a:rPr lang="en-US" sz="2400" dirty="0" smtClean="0"/>
              <a:t>” of God</a:t>
            </a:r>
          </a:p>
          <a:p>
            <a:pPr lvl="2"/>
            <a:r>
              <a:rPr lang="en-US" sz="2400" dirty="0" smtClean="0"/>
              <a:t>Everyone has ears, but not everyone receives instruction</a:t>
            </a:r>
          </a:p>
        </p:txBody>
      </p:sp>
    </p:spTree>
    <p:extLst>
      <p:ext uri="{BB962C8B-B14F-4D97-AF65-F5344CB8AC3E}">
        <p14:creationId xmlns:p14="http://schemas.microsoft.com/office/powerpoint/2010/main" val="13043759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Spiritually </a:t>
            </a:r>
            <a:r>
              <a:rPr lang="en-US" dirty="0" smtClean="0">
                <a:solidFill>
                  <a:srgbClr val="008000"/>
                </a:solidFill>
              </a:rPr>
              <a:t>Receptive</a:t>
            </a:r>
            <a:r>
              <a:rPr lang="en-US" dirty="0" smtClean="0"/>
              <a:t> Ear</a:t>
            </a:r>
            <a:endParaRPr lang="en-US" dirty="0"/>
          </a:p>
        </p:txBody>
      </p:sp>
      <p:sp>
        <p:nvSpPr>
          <p:cNvPr id="3" name="Content Placeholder 2"/>
          <p:cNvSpPr>
            <a:spLocks noGrp="1"/>
          </p:cNvSpPr>
          <p:nvPr>
            <p:ph idx="1"/>
          </p:nvPr>
        </p:nvSpPr>
        <p:spPr>
          <a:xfrm>
            <a:off x="228600" y="1600200"/>
            <a:ext cx="8229600" cy="5257800"/>
          </a:xfrm>
        </p:spPr>
        <p:txBody>
          <a:bodyPr>
            <a:normAutofit/>
          </a:bodyPr>
          <a:lstStyle/>
          <a:p>
            <a:r>
              <a:rPr lang="en-US" dirty="0" smtClean="0"/>
              <a:t>Is open and ready (Ps. 40:6; Acts 17:11)</a:t>
            </a:r>
          </a:p>
          <a:p>
            <a:r>
              <a:rPr lang="en-US" dirty="0" smtClean="0"/>
              <a:t>Is welcoming (1 Thess. 2:13; Acts 8:31)</a:t>
            </a:r>
          </a:p>
          <a:p>
            <a:r>
              <a:rPr lang="en-US" dirty="0" smtClean="0"/>
              <a:t>Seeks knowledge (Prov. 18:15)</a:t>
            </a:r>
          </a:p>
          <a:p>
            <a:r>
              <a:rPr lang="en-US" dirty="0" smtClean="0"/>
              <a:t>Will hear rebuke</a:t>
            </a:r>
          </a:p>
          <a:p>
            <a:pPr lvl="1"/>
            <a:r>
              <a:rPr lang="en-US" dirty="0" smtClean="0"/>
              <a:t>“</a:t>
            </a:r>
            <a:r>
              <a:rPr lang="en-US" dirty="0" smtClean="0">
                <a:solidFill>
                  <a:srgbClr val="008000"/>
                </a:solidFill>
              </a:rPr>
              <a:t>The ear that hears the rebukes </a:t>
            </a:r>
            <a:r>
              <a:rPr lang="en-US" dirty="0" smtClean="0"/>
              <a:t>of life will abide among the wise” (Prov. 15:31)</a:t>
            </a:r>
          </a:p>
          <a:p>
            <a:r>
              <a:rPr lang="en-US" dirty="0" smtClean="0"/>
              <a:t>Can become afraid</a:t>
            </a:r>
          </a:p>
          <a:p>
            <a:pPr lvl="1"/>
            <a:r>
              <a:rPr lang="en-US" dirty="0" smtClean="0"/>
              <a:t>“</a:t>
            </a:r>
            <a:r>
              <a:rPr lang="en-US" dirty="0" smtClean="0">
                <a:solidFill>
                  <a:srgbClr val="008000"/>
                </a:solidFill>
              </a:rPr>
              <a:t>O LORD, I have heard your speech and was afraid;</a:t>
            </a:r>
            <a:r>
              <a:rPr lang="en-US" dirty="0" smtClean="0"/>
              <a:t> O LORD, revive Your work in the midst of the years! In the midst of the years make it known; In wrath remember mercy” (Hab. 3:2)</a:t>
            </a:r>
          </a:p>
          <a:p>
            <a:r>
              <a:rPr lang="en-US" dirty="0" smtClean="0"/>
              <a:t>Will keep/obey the message</a:t>
            </a:r>
          </a:p>
          <a:p>
            <a:pPr lvl="1"/>
            <a:r>
              <a:rPr lang="en-US" dirty="0" smtClean="0"/>
              <a:t>“But the ones that fell on the good ground are those who</a:t>
            </a:r>
            <a:r>
              <a:rPr lang="en-US" dirty="0" smtClean="0">
                <a:solidFill>
                  <a:srgbClr val="008000"/>
                </a:solidFill>
              </a:rPr>
              <a:t>, having heard the word with a noble and good heart, keep it and bear fruit </a:t>
            </a:r>
            <a:r>
              <a:rPr lang="en-US" dirty="0" smtClean="0"/>
              <a:t>with patience” (</a:t>
            </a:r>
            <a:r>
              <a:rPr lang="en-US" dirty="0" err="1" smtClean="0"/>
              <a:t>Lk</a:t>
            </a:r>
            <a:r>
              <a:rPr lang="en-US" dirty="0" smtClean="0"/>
              <a:t>. 8:15)</a:t>
            </a:r>
          </a:p>
        </p:txBody>
      </p:sp>
      <p:pic>
        <p:nvPicPr>
          <p:cNvPr id="2051" name="Picture 3" descr="C:\Users\Steven\AppData\Local\Microsoft\Windows\Temporary Internet Files\Content.IE5\XH07KMEE\MC90028128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143000"/>
            <a:ext cx="1323315" cy="19585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4">
            <a:extLst>
              <a:ext uri="{BEBA8EAE-BF5A-486C-A8C5-ECC9F3942E4B}">
                <a14:imgProps xmlns:a14="http://schemas.microsoft.com/office/drawing/2010/main">
                  <a14:imgLayer r:embed="rId5">
                    <a14:imgEffect>
                      <a14:artisticGlowDiffused intensity="7"/>
                    </a14:imgEffect>
                    <a14:imgEffect>
                      <a14:sharpenSoften amount="44000"/>
                    </a14:imgEffect>
                  </a14:imgLayer>
                </a14:imgProps>
              </a:ext>
              <a:ext uri="{28A0092B-C50C-407E-A947-70E740481C1C}">
                <a14:useLocalDpi xmlns:a14="http://schemas.microsoft.com/office/drawing/2010/main" val="0"/>
              </a:ext>
            </a:extLst>
          </a:blip>
          <a:srcRect/>
          <a:stretch>
            <a:fillRect/>
          </a:stretch>
        </p:blipFill>
        <p:spPr bwMode="auto">
          <a:xfrm>
            <a:off x="7239000" y="1997073"/>
            <a:ext cx="1905000" cy="530225"/>
          </a:xfrm>
          <a:prstGeom prst="rect">
            <a:avLst/>
          </a:prstGeom>
          <a:noFill/>
          <a:ln>
            <a:noFill/>
          </a:ln>
          <a:effectLst>
            <a:glow>
              <a:srgbClr val="FFFF00">
                <a:alpha val="30000"/>
              </a:srgbClr>
            </a:glow>
          </a:effectLst>
        </p:spPr>
      </p:pic>
    </p:spTree>
    <p:extLst>
      <p:ext uri="{BB962C8B-B14F-4D97-AF65-F5344CB8AC3E}">
        <p14:creationId xmlns:p14="http://schemas.microsoft.com/office/powerpoint/2010/main" val="2501814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2. He Who Is Of God Hears </a:t>
            </a:r>
            <a:r>
              <a:rPr lang="en-US" b="1" dirty="0" smtClean="0">
                <a:solidFill>
                  <a:srgbClr val="008000"/>
                </a:solidFill>
              </a:rPr>
              <a:t>God’s Words</a:t>
            </a:r>
            <a:endParaRPr lang="en-US" b="1" dirty="0">
              <a:solidFill>
                <a:srgbClr val="008000"/>
              </a:solidFill>
            </a:endParaRPr>
          </a:p>
        </p:txBody>
      </p:sp>
      <p:sp>
        <p:nvSpPr>
          <p:cNvPr id="3" name="Content Placeholder 2"/>
          <p:cNvSpPr>
            <a:spLocks noGrp="1"/>
          </p:cNvSpPr>
          <p:nvPr>
            <p:ph idx="1"/>
          </p:nvPr>
        </p:nvSpPr>
        <p:spPr>
          <a:xfrm>
            <a:off x="457200" y="1600200"/>
            <a:ext cx="8001000" cy="5105400"/>
          </a:xfrm>
        </p:spPr>
        <p:txBody>
          <a:bodyPr>
            <a:normAutofit/>
          </a:bodyPr>
          <a:lstStyle/>
          <a:p>
            <a:r>
              <a:rPr lang="en-US" sz="2800" b="1" dirty="0" smtClean="0"/>
              <a:t>THEREFORE</a:t>
            </a:r>
          </a:p>
          <a:p>
            <a:pPr lvl="1"/>
            <a:r>
              <a:rPr lang="en-US" sz="2800" b="1" dirty="0" smtClean="0"/>
              <a:t>He who is of God hears the </a:t>
            </a:r>
            <a:r>
              <a:rPr lang="en-US" sz="2800" b="1" dirty="0" smtClean="0">
                <a:solidFill>
                  <a:srgbClr val="008000"/>
                </a:solidFill>
              </a:rPr>
              <a:t>apostles</a:t>
            </a:r>
          </a:p>
          <a:p>
            <a:pPr lvl="2"/>
            <a:r>
              <a:rPr lang="en-US" sz="2400" dirty="0" smtClean="0"/>
              <a:t>“We are of God. He who knows God hears us; he who is not of God does not hear us. By this we know the spirit of truth and the spirit of error” (1 Jn. 4:6)</a:t>
            </a:r>
          </a:p>
          <a:p>
            <a:pPr lvl="2"/>
            <a:r>
              <a:rPr lang="en-US" sz="2400" dirty="0" smtClean="0"/>
              <a:t>“He who receives you receives Me, and he who receives Me receives Him who sent Me” (Matt. 10:40)</a:t>
            </a:r>
          </a:p>
          <a:p>
            <a:pPr lvl="2"/>
            <a:r>
              <a:rPr lang="en-US" sz="2400" dirty="0" smtClean="0"/>
              <a:t>“If anyone thinks himself to be a prophet or spiritual, let him acknowledge that the things which I write to you are the commandments of the Lord” (1 Cor. 14:37)</a:t>
            </a:r>
          </a:p>
          <a:p>
            <a:pPr lvl="2"/>
            <a:r>
              <a:rPr lang="en-US" sz="2400" dirty="0" smtClean="0"/>
              <a:t>“And they continued steadfastly in the apostles’ doctrine…” (Acts 2:42)</a:t>
            </a:r>
          </a:p>
        </p:txBody>
      </p:sp>
    </p:spTree>
    <p:extLst>
      <p:ext uri="{BB962C8B-B14F-4D97-AF65-F5344CB8AC3E}">
        <p14:creationId xmlns:p14="http://schemas.microsoft.com/office/powerpoint/2010/main" val="182832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C6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TC101790491[[fn=Mylar]]</Template>
  <TotalTime>1819</TotalTime>
  <Words>2572</Words>
  <Application>Microsoft Office PowerPoint</Application>
  <PresentationFormat>On-screen Show (4:3)</PresentationFormat>
  <Paragraphs>181</Paragraphs>
  <Slides>22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Cambria</vt:lpstr>
      <vt:lpstr>Arial Black</vt:lpstr>
      <vt:lpstr>Aharoni</vt:lpstr>
      <vt:lpstr>Calibri</vt:lpstr>
      <vt:lpstr>Berlin Sans FB Demi</vt:lpstr>
      <vt:lpstr>Adjacency</vt:lpstr>
      <vt:lpstr>“He Who Is Of God”</vt:lpstr>
      <vt:lpstr>PowerPoint Presentation</vt:lpstr>
      <vt:lpstr>Observations From The Text</vt:lpstr>
      <vt:lpstr>1. He Who Is Of God Hears</vt:lpstr>
      <vt:lpstr>2. He Who Is Of God Hears God’s Words</vt:lpstr>
      <vt:lpstr>WARNING: Hearing Is Not Enough!</vt:lpstr>
      <vt:lpstr>2. He Who Is Of God Hears God’s Words</vt:lpstr>
      <vt:lpstr>The Spiritually Receptive Ear</vt:lpstr>
      <vt:lpstr>2. He Who Is Of God Hears God’s Words</vt:lpstr>
      <vt:lpstr>2. He Who Is Of God Hears God’s Words</vt:lpstr>
      <vt:lpstr>3. He Who Is Not Of God Does Not Hear</vt:lpstr>
      <vt:lpstr>If I Really Hate My Computer</vt:lpstr>
      <vt:lpstr>If I Really Hate God’s Word</vt:lpstr>
      <vt:lpstr>3. He Who Is Not Of God Does Not Hear</vt:lpstr>
      <vt:lpstr>Jehoiakim, King Of Judah and Spiritual Pauper</vt:lpstr>
      <vt:lpstr>The Natural Man</vt:lpstr>
      <vt:lpstr>Acts 17:32, “And when they heard of the resurrection of the dead, some mocked, while others said, ‘We will hear you again on this matter.’”</vt:lpstr>
      <vt:lpstr>Self-Test</vt:lpstr>
      <vt:lpstr>Self Test “Do You Hear The Word that Says…”</vt:lpstr>
      <vt:lpstr>Self Test “Do You Hear The Word that Says…”</vt:lpstr>
      <vt:lpstr>“He Who Is Of God Hears God’s Words”</vt:lpstr>
      <vt:lpstr>Hear Him Who Was Here!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 Who Is Of God”</dc:title>
  <dc:creator>Steven J. Wallace</dc:creator>
  <cp:lastModifiedBy>Steven J. Wallace</cp:lastModifiedBy>
  <cp:revision>47</cp:revision>
  <dcterms:created xsi:type="dcterms:W3CDTF">2010-10-16T01:01:59Z</dcterms:created>
  <dcterms:modified xsi:type="dcterms:W3CDTF">2010-10-31T14:07:24Z</dcterms:modified>
</cp:coreProperties>
</file>