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a:srgbClr val="F2F2F2"/>
    <a:srgbClr val="D9D9D9"/>
    <a:srgbClr val="004200"/>
    <a:srgbClr val="C6D9F1"/>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61" autoAdjust="0"/>
  </p:normalViewPr>
  <p:slideViewPr>
    <p:cSldViewPr>
      <p:cViewPr varScale="1">
        <p:scale>
          <a:sx n="58" d="100"/>
          <a:sy n="58" d="100"/>
        </p:scale>
        <p:origin x="-581"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65"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77C34-596E-4496-9C05-3325E7521A27}" type="datetimeFigureOut">
              <a:rPr lang="en-US" smtClean="0"/>
              <a:pPr/>
              <a:t>6/26/2010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DCBDC-7046-41E2-B640-EF38B336D81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Title</a:t>
            </a:r>
            <a:r>
              <a:rPr lang="en-US" baseline="0" dirty="0" smtClean="0"/>
              <a:t> Slide: We live in a world that is just chock full of problems that can get us down, discouraged and disillusioned, sometimes it appears…</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9B81A-A8D3-4B1E-8521-D552D40FE88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Romans 8:35-37</a:t>
            </a:r>
            <a:r>
              <a:rPr lang="en-US"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Rom.8:26-39</a:t>
            </a:r>
            <a:r>
              <a:rPr lang="en-US"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Rom.8:26-39</a:t>
            </a:r>
            <a:r>
              <a:rPr lang="en-US" dirty="0" smtClean="0"/>
              <a:t>…What Does it Mean????</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Rom.8:5:3</a:t>
            </a:r>
            <a:r>
              <a:rPr lang="en-US" dirty="0" smtClean="0"/>
              <a:t>…We not only conquer in spite</a:t>
            </a:r>
            <a:r>
              <a:rPr lang="en-US" baseline="0" dirty="0" smtClean="0"/>
              <a:t> of them, we conquer all the more because of them! We allow them to strengthen us, mold us, and  make us stronger!</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Jam.1:2-4</a:t>
            </a:r>
            <a:r>
              <a:rPr lang="en-US" dirty="0" smtClean="0"/>
              <a:t>…Instead of allowing our trials to become obstacles, we let them help us build patience and endurance. Seeing a greater good accomplished.</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 Between God’s Viewpoint and Man’s…</a:t>
            </a:r>
            <a:r>
              <a:rPr lang="en-US" b="1" dirty="0" smtClean="0"/>
              <a:t>John 16:33</a:t>
            </a:r>
            <a:r>
              <a:rPr lang="en-US" dirty="0" smtClean="0"/>
              <a:t>…The</a:t>
            </a:r>
            <a:r>
              <a:rPr lang="en-US" baseline="0" dirty="0" smtClean="0"/>
              <a:t> world sees those who oppress us as conquerors—but God sees those who withstand the persecution and oppression as the conquerors. Do you see the difference? Instead of trials making us weaker—they make us stronger!</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1 Cor.15:54-57</a:t>
            </a:r>
            <a:r>
              <a:rPr lang="en-US" dirty="0" smtClean="0"/>
              <a:t>…The </a:t>
            </a:r>
            <a:r>
              <a:rPr lang="en-US" b="0" dirty="0" smtClean="0"/>
              <a:t>Christian’s victory</a:t>
            </a:r>
            <a:r>
              <a:rPr lang="en-US" b="0" baseline="0" dirty="0" smtClean="0"/>
              <a:t> is assured by the Lord Himself! He has the keys to Death and</a:t>
            </a:r>
            <a:r>
              <a:rPr lang="en-US" b="1" baseline="0" dirty="0" smtClean="0"/>
              <a:t> </a:t>
            </a:r>
            <a:r>
              <a:rPr lang="en-US" b="0" baseline="0" dirty="0" smtClean="0"/>
              <a:t>Hades</a:t>
            </a:r>
            <a:r>
              <a:rPr lang="en-US" b="1" baseline="0" dirty="0" smtClean="0"/>
              <a:t>—Rev.1:18</a:t>
            </a:r>
            <a:r>
              <a:rPr lang="en-US" baseline="0" dirty="0" smtClean="0"/>
              <a:t>. He has given us the ability to avoid fearing death—</a:t>
            </a:r>
            <a:r>
              <a:rPr lang="en-US" b="1" baseline="0" dirty="0" smtClean="0"/>
              <a:t>Heb.2:15</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Jude 3; Acts 6:7</a:t>
            </a:r>
            <a:r>
              <a:rPr lang="en-US" dirty="0" smtClean="0"/>
              <a:t>…The </a:t>
            </a:r>
            <a:r>
              <a:rPr lang="en-US" b="0" dirty="0" smtClean="0"/>
              <a:t>Christian’s victory</a:t>
            </a:r>
            <a:r>
              <a:rPr lang="en-US" b="0" baseline="0" dirty="0" smtClean="0"/>
              <a:t> is assured by the Lord Himself! Just follow His instructions!</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1 Jno.5:1,2,5</a:t>
            </a:r>
            <a:r>
              <a:rPr lang="en-US" dirty="0" smtClean="0"/>
              <a:t>…The </a:t>
            </a:r>
            <a:r>
              <a:rPr lang="en-US" b="0" dirty="0" smtClean="0"/>
              <a:t>Christian’s victory</a:t>
            </a:r>
            <a:r>
              <a:rPr lang="en-US" b="0" baseline="0" dirty="0" smtClean="0"/>
              <a:t> is assured by the Lord Himself! Just follow His instructions!</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1 Jno.4:3,4</a:t>
            </a:r>
            <a:r>
              <a:rPr lang="en-US" dirty="0" smtClean="0"/>
              <a:t>…The choice is simple—we must OVERCOME the world’s attempts</a:t>
            </a:r>
            <a:r>
              <a:rPr lang="en-US" baseline="0" dirty="0" smtClean="0"/>
              <a:t> to destroy our faith—or we OVERCOME the world by our faith!</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Bad Things Happen To Good People! We are in…</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18AC8C-700A-4EC1-B58F-F3B0B07D03FC}"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1 Pet.5:7; 1 Cor.10:13.</a:t>
            </a:r>
            <a:r>
              <a:rPr lang="en-US" b="0" dirty="0" smtClean="0"/>
              <a:t>  </a:t>
            </a:r>
            <a:r>
              <a:rPr lang="en-US" b="1" dirty="0" smtClean="0"/>
              <a:t>Psa.37:25</a:t>
            </a:r>
            <a:r>
              <a:rPr lang="en-US" b="0" dirty="0" smtClean="0"/>
              <a:t>—righteous never forsaken! Question sometimes pondered…</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way is the Christian victorious?…</a:t>
            </a:r>
            <a:r>
              <a:rPr lang="en-US" b="1" dirty="0" smtClean="0"/>
              <a:t>Eccl.9:1,2</a:t>
            </a:r>
            <a:r>
              <a:rPr lang="en-US" b="0" dirty="0" smtClean="0"/>
              <a:t>—In</a:t>
            </a:r>
            <a:r>
              <a:rPr lang="en-US" b="0" baseline="0" dirty="0" smtClean="0"/>
              <a:t> the first </a:t>
            </a:r>
            <a:r>
              <a:rPr lang="en-US" b="1" baseline="0" dirty="0" smtClean="0"/>
              <a:t>11 verses </a:t>
            </a:r>
            <a:r>
              <a:rPr lang="en-US" b="0" baseline="0" dirty="0" smtClean="0"/>
              <a:t>of </a:t>
            </a:r>
            <a:r>
              <a:rPr lang="en-US" b="1" baseline="0" dirty="0" smtClean="0"/>
              <a:t>Ecclesiastes 2</a:t>
            </a:r>
            <a:r>
              <a:rPr lang="en-US" b="0" baseline="0" dirty="0" smtClean="0"/>
              <a:t>, Solomon described what his advantages allowed him to do with his life. Taste and enjoy every earthly pleasure that could be bought, built, or personally enjoyed. Yet, in considering what it did for him, he arrived at the conclusion it was “</a:t>
            </a:r>
            <a:r>
              <a:rPr lang="en-US" b="1" baseline="0" dirty="0" smtClean="0"/>
              <a:t>vanity and grasping after wind.</a:t>
            </a:r>
            <a:r>
              <a:rPr lang="en-US" b="0" baseline="0" dirty="0" smtClean="0"/>
              <a:t>” Why? He forget God! There will be </a:t>
            </a:r>
            <a:r>
              <a:rPr lang="en-US" b="1" u="sng" baseline="0" dirty="0" smtClean="0"/>
              <a:t>NO VICTORY </a:t>
            </a:r>
            <a:r>
              <a:rPr lang="en-US" b="0" baseline="0" dirty="0" smtClean="0"/>
              <a:t>if one forgets God and His ways!</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this eternal weight of glory?…</a:t>
            </a:r>
            <a:r>
              <a:rPr lang="en-US" b="1" dirty="0" smtClean="0"/>
              <a:t>2 Cor.4:17,18</a:t>
            </a:r>
            <a:r>
              <a:rPr lang="en-US" b="0"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this eternal weight of glory?…</a:t>
            </a:r>
            <a:r>
              <a:rPr lang="en-US" b="1" dirty="0" smtClean="0"/>
              <a:t>Rom.8:18; 1 Pet.5:10</a:t>
            </a:r>
            <a:r>
              <a:rPr lang="en-US" b="0" dirty="0" smtClean="0"/>
              <a:t>— </a:t>
            </a:r>
            <a:r>
              <a:rPr lang="en-US" b="0" baseline="0" dirty="0" smtClean="0"/>
              <a:t>Christ Himself called us to be partakers of this “eternal glory”!</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value</a:t>
            </a:r>
            <a:r>
              <a:rPr lang="en-US" b="1" baseline="0" dirty="0" smtClean="0"/>
              <a:t> of suffering</a:t>
            </a:r>
            <a:r>
              <a:rPr lang="en-US" dirty="0" smtClean="0"/>
              <a:t>…serves to—Explain the chart…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1 Pet.1:6,7</a:t>
            </a:r>
            <a:r>
              <a:rPr lang="en-US" dirty="0" smtClean="0"/>
              <a:t>…Instead of our trials becoming obstacles, we allow them to help us build patience and endurance. Seeing a greater good accomplished.</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Conquerors…</a:t>
            </a:r>
            <a:r>
              <a:rPr lang="en-US" b="1" dirty="0" smtClean="0"/>
              <a:t>2 Thess.1:7-9</a:t>
            </a:r>
            <a:r>
              <a:rPr lang="en-US" dirty="0" smtClean="0"/>
              <a:t>…No external force can separate us from the love of God which is in Christ Jesus! Yet, one choose to separate themselves by turning a deaf ear</a:t>
            </a:r>
            <a:r>
              <a:rPr lang="en-US" baseline="0" dirty="0" smtClean="0"/>
              <a:t> to God and refusing to Obey His will. Therefore, the separation from God cannot happen unless one allows life, circumstances and situation to turn their hearts away. Foolish to allow things that re “temporal” to cost us for all eternity!</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a:t>
            </a:r>
            <a:r>
              <a:rPr lang="en-US" smtClean="0"/>
              <a:t>Conquerors…</a:t>
            </a:r>
            <a:r>
              <a:rPr lang="en-US" b="1" smtClean="0"/>
              <a:t>John 14:6</a:t>
            </a:r>
            <a:r>
              <a:rPr lang="en-US" smtClean="0"/>
              <a:t>…Conclusion—Invitation…</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Mountaintop of Glory!</a:t>
            </a:r>
            <a:endParaRPr lang="en-US" b="1"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Heb.12:22-24</a:t>
            </a:r>
            <a:r>
              <a:rPr lang="en-US"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Heb.12:25,26</a:t>
            </a:r>
            <a:r>
              <a:rPr lang="en-US"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Heb.12:27,28</a:t>
            </a:r>
            <a:r>
              <a:rPr lang="en-US" dirty="0" smtClean="0"/>
              <a:t>…</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1 Cor.15:24-28</a:t>
            </a:r>
            <a:r>
              <a:rPr lang="en-US" dirty="0" smtClean="0"/>
              <a:t>… Also consider </a:t>
            </a:r>
            <a:r>
              <a:rPr lang="en-US" b="1" dirty="0" smtClean="0"/>
              <a:t>Col.1:13</a:t>
            </a:r>
            <a:r>
              <a:rPr lang="en-US" dirty="0" smtClean="0"/>
              <a:t>—”kingdom of His dear Son.”</a:t>
            </a:r>
            <a:endParaRPr lang="en-US"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Mountaintop of Glory!</a:t>
            </a:r>
            <a:endParaRPr lang="en-US" b="1"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Mountaintop of Glory</a:t>
            </a:r>
            <a:r>
              <a:rPr lang="en-US" b="1" dirty="0" smtClean="0"/>
              <a:t>…Rom.8:31</a:t>
            </a:r>
            <a:endParaRPr lang="en-US" b="1" dirty="0"/>
          </a:p>
        </p:txBody>
      </p:sp>
      <p:sp>
        <p:nvSpPr>
          <p:cNvPr id="4" name="Slide Number Placeholder 3"/>
          <p:cNvSpPr>
            <a:spLocks noGrp="1"/>
          </p:cNvSpPr>
          <p:nvPr>
            <p:ph type="sldNum" sz="quarter" idx="10"/>
          </p:nvPr>
        </p:nvSpPr>
        <p:spPr/>
        <p:txBody>
          <a:bodyPr/>
          <a:lstStyle/>
          <a:p>
            <a:fld id="{C45DCBDC-7046-41E2-B640-EF38B336D81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D5E41-944D-4987-880F-9591675D73A6}" type="datetimeFigureOut">
              <a:rPr lang="en-US" smtClean="0"/>
              <a:pPr/>
              <a:t>6/26/2010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61CD9-5F1D-4E04-9FBE-982C7ACDFB2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5E41-944D-4987-880F-9591675D73A6}" type="datetimeFigureOut">
              <a:rPr lang="en-US" smtClean="0"/>
              <a:pPr/>
              <a:t>6/26/2010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61CD9-5F1D-4E04-9FBE-982C7ACDFB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3" name="Picture 13"/>
          <p:cNvPicPr>
            <a:picLocks noChangeAspect="1" noChangeArrowheads="1"/>
          </p:cNvPicPr>
          <p:nvPr/>
        </p:nvPicPr>
        <p:blipFill>
          <a:blip r:embed="rId3" cstate="print"/>
          <a:srcRect/>
          <a:stretch>
            <a:fillRect/>
          </a:stretch>
        </p:blipFill>
        <p:spPr bwMode="auto">
          <a:xfrm>
            <a:off x="2857500" y="1600200"/>
            <a:ext cx="3427413" cy="4694238"/>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eaLnBrk="1" hangingPunct="1"/>
            <a:r>
              <a:rPr lang="en-US" dirty="0" smtClean="0"/>
              <a:t>5</a:t>
            </a:r>
            <a:endParaRPr lang="en-US" dirty="0" smtClean="0"/>
          </a:p>
        </p:txBody>
      </p:sp>
      <p:pic>
        <p:nvPicPr>
          <p:cNvPr id="66564" name="Picture 4" descr="Frontpage Jobless"/>
          <p:cNvPicPr>
            <a:picLocks noChangeAspect="1" noChangeArrowheads="1"/>
          </p:cNvPicPr>
          <p:nvPr/>
        </p:nvPicPr>
        <p:blipFill>
          <a:blip r:embed="rId4" cstate="print"/>
          <a:srcRect/>
          <a:stretch>
            <a:fillRect/>
          </a:stretch>
        </p:blipFill>
        <p:spPr bwMode="auto">
          <a:xfrm rot="-926509">
            <a:off x="628650" y="454025"/>
            <a:ext cx="3044825" cy="4114800"/>
          </a:xfrm>
          <a:prstGeom prst="rect">
            <a:avLst/>
          </a:prstGeom>
          <a:noFill/>
          <a:ln w="9525">
            <a:noFill/>
            <a:miter lim="800000"/>
            <a:headEnd/>
            <a:tailEnd/>
          </a:ln>
        </p:spPr>
      </p:pic>
      <p:pic>
        <p:nvPicPr>
          <p:cNvPr id="66565" name="Picture 5" descr="foreclosure"/>
          <p:cNvPicPr>
            <a:picLocks noChangeAspect="1" noChangeArrowheads="1"/>
          </p:cNvPicPr>
          <p:nvPr/>
        </p:nvPicPr>
        <p:blipFill>
          <a:blip r:embed="rId5" cstate="print"/>
          <a:srcRect/>
          <a:stretch>
            <a:fillRect/>
          </a:stretch>
        </p:blipFill>
        <p:spPr bwMode="auto">
          <a:xfrm rot="805862">
            <a:off x="838200" y="4114800"/>
            <a:ext cx="3276600" cy="2193925"/>
          </a:xfrm>
          <a:prstGeom prst="rect">
            <a:avLst/>
          </a:prstGeom>
          <a:noFill/>
          <a:ln w="9525">
            <a:noFill/>
            <a:miter lim="800000"/>
            <a:headEnd/>
            <a:tailEnd/>
          </a:ln>
        </p:spPr>
      </p:pic>
      <p:pic>
        <p:nvPicPr>
          <p:cNvPr id="66566" name="Picture 6" descr="Markets+Plunge+After+House+Rejects+700+Billion+yuBlyF_kEaPl"/>
          <p:cNvPicPr>
            <a:picLocks noChangeAspect="1" noChangeArrowheads="1"/>
          </p:cNvPicPr>
          <p:nvPr/>
        </p:nvPicPr>
        <p:blipFill>
          <a:blip r:embed="rId6" cstate="print"/>
          <a:srcRect/>
          <a:stretch>
            <a:fillRect/>
          </a:stretch>
        </p:blipFill>
        <p:spPr bwMode="auto">
          <a:xfrm>
            <a:off x="4191000" y="381000"/>
            <a:ext cx="4457700" cy="2649538"/>
          </a:xfrm>
          <a:prstGeom prst="rect">
            <a:avLst/>
          </a:prstGeom>
          <a:noFill/>
          <a:ln w="9525">
            <a:noFill/>
            <a:miter lim="800000"/>
            <a:headEnd/>
            <a:tailEnd/>
          </a:ln>
        </p:spPr>
      </p:pic>
      <p:pic>
        <p:nvPicPr>
          <p:cNvPr id="66567" name="Picture 7" descr="Homeless"/>
          <p:cNvPicPr>
            <a:picLocks noChangeAspect="1" noChangeArrowheads="1"/>
          </p:cNvPicPr>
          <p:nvPr/>
        </p:nvPicPr>
        <p:blipFill>
          <a:blip r:embed="rId7" cstate="print"/>
          <a:srcRect/>
          <a:stretch>
            <a:fillRect/>
          </a:stretch>
        </p:blipFill>
        <p:spPr bwMode="auto">
          <a:xfrm>
            <a:off x="4876800" y="3200400"/>
            <a:ext cx="4267200" cy="2844800"/>
          </a:xfrm>
          <a:prstGeom prst="rect">
            <a:avLst/>
          </a:prstGeom>
          <a:noFill/>
          <a:ln w="9525">
            <a:noFill/>
            <a:miter lim="800000"/>
            <a:headEnd/>
            <a:tailEnd/>
          </a:ln>
        </p:spPr>
      </p:pic>
      <p:pic>
        <p:nvPicPr>
          <p:cNvPr id="66568" name="Picture 8" descr="gambling"/>
          <p:cNvPicPr>
            <a:picLocks noChangeAspect="1" noChangeArrowheads="1"/>
          </p:cNvPicPr>
          <p:nvPr/>
        </p:nvPicPr>
        <p:blipFill>
          <a:blip r:embed="rId8" cstate="print"/>
          <a:srcRect/>
          <a:stretch>
            <a:fillRect/>
          </a:stretch>
        </p:blipFill>
        <p:spPr bwMode="auto">
          <a:xfrm>
            <a:off x="1247775" y="457200"/>
            <a:ext cx="6648450" cy="1865313"/>
          </a:xfrm>
          <a:prstGeom prst="rect">
            <a:avLst/>
          </a:prstGeom>
          <a:noFill/>
          <a:ln w="9525">
            <a:noFill/>
            <a:miter lim="800000"/>
            <a:headEnd/>
            <a:tailEnd/>
          </a:ln>
        </p:spPr>
      </p:pic>
      <p:pic>
        <p:nvPicPr>
          <p:cNvPr id="66569" name="Picture 9" descr="hypodermic"/>
          <p:cNvPicPr>
            <a:picLocks noChangeAspect="1" noChangeArrowheads="1"/>
          </p:cNvPicPr>
          <p:nvPr/>
        </p:nvPicPr>
        <p:blipFill>
          <a:blip r:embed="rId9" cstate="print"/>
          <a:srcRect/>
          <a:stretch>
            <a:fillRect/>
          </a:stretch>
        </p:blipFill>
        <p:spPr bwMode="auto">
          <a:xfrm>
            <a:off x="5867400" y="4038600"/>
            <a:ext cx="2857500" cy="2381250"/>
          </a:xfrm>
          <a:prstGeom prst="rect">
            <a:avLst/>
          </a:prstGeom>
          <a:noFill/>
          <a:ln w="9525">
            <a:noFill/>
            <a:miter lim="800000"/>
            <a:headEnd/>
            <a:tailEnd/>
          </a:ln>
        </p:spPr>
      </p:pic>
      <p:pic>
        <p:nvPicPr>
          <p:cNvPr id="66570" name="Picture 10" descr="drugsrx"/>
          <p:cNvPicPr>
            <a:picLocks noChangeAspect="1" noChangeArrowheads="1"/>
          </p:cNvPicPr>
          <p:nvPr/>
        </p:nvPicPr>
        <p:blipFill>
          <a:blip r:embed="rId10" cstate="print"/>
          <a:srcRect/>
          <a:stretch>
            <a:fillRect/>
          </a:stretch>
        </p:blipFill>
        <p:spPr bwMode="auto">
          <a:xfrm>
            <a:off x="381000" y="3810000"/>
            <a:ext cx="3352800" cy="2682875"/>
          </a:xfrm>
          <a:prstGeom prst="rect">
            <a:avLst/>
          </a:prstGeom>
          <a:noFill/>
          <a:ln w="9525">
            <a:noFill/>
            <a:miter lim="800000"/>
            <a:headEnd/>
            <a:tailEnd/>
          </a:ln>
        </p:spPr>
      </p:pic>
      <p:pic>
        <p:nvPicPr>
          <p:cNvPr id="66571" name="Picture 11" descr="POT"/>
          <p:cNvPicPr>
            <a:picLocks noChangeAspect="1" noChangeArrowheads="1"/>
          </p:cNvPicPr>
          <p:nvPr/>
        </p:nvPicPr>
        <p:blipFill>
          <a:blip r:embed="rId11" cstate="print"/>
          <a:srcRect/>
          <a:stretch>
            <a:fillRect/>
          </a:stretch>
        </p:blipFill>
        <p:spPr bwMode="auto">
          <a:xfrm>
            <a:off x="3581400" y="2133600"/>
            <a:ext cx="2381250" cy="21907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6573"/>
                                        </p:tgtEl>
                                        <p:attrNameLst>
                                          <p:attrName>style.visibility</p:attrName>
                                        </p:attrNameLst>
                                      </p:cBhvr>
                                      <p:to>
                                        <p:strVal val="visible"/>
                                      </p:to>
                                    </p:set>
                                    <p:anim calcmode="lin" valueType="num">
                                      <p:cBhvr>
                                        <p:cTn id="7" dur="500" fill="hold"/>
                                        <p:tgtEl>
                                          <p:spTgt spid="66573"/>
                                        </p:tgtEl>
                                        <p:attrNameLst>
                                          <p:attrName>ppt_w</p:attrName>
                                        </p:attrNameLst>
                                      </p:cBhvr>
                                      <p:tavLst>
                                        <p:tav tm="0">
                                          <p:val>
                                            <p:fltVal val="0"/>
                                          </p:val>
                                        </p:tav>
                                        <p:tav tm="100000">
                                          <p:val>
                                            <p:strVal val="#ppt_w"/>
                                          </p:val>
                                        </p:tav>
                                      </p:tavLst>
                                    </p:anim>
                                    <p:anim calcmode="lin" valueType="num">
                                      <p:cBhvr>
                                        <p:cTn id="8" dur="500" fill="hold"/>
                                        <p:tgtEl>
                                          <p:spTgt spid="665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66564"/>
                                        </p:tgtEl>
                                        <p:attrNameLst>
                                          <p:attrName>style.visibility</p:attrName>
                                        </p:attrNameLst>
                                      </p:cBhvr>
                                      <p:to>
                                        <p:strVal val="visible"/>
                                      </p:to>
                                    </p:set>
                                    <p:animEffect transition="in" filter="fade">
                                      <p:cBhvr>
                                        <p:cTn id="13" dur="2000"/>
                                        <p:tgtEl>
                                          <p:spTgt spid="66564"/>
                                        </p:tgtEl>
                                      </p:cBhvr>
                                    </p:animEffect>
                                    <p:anim calcmode="lin" valueType="num">
                                      <p:cBhvr>
                                        <p:cTn id="14" dur="2000" fill="hold"/>
                                        <p:tgtEl>
                                          <p:spTgt spid="66564"/>
                                        </p:tgtEl>
                                        <p:attrNameLst>
                                          <p:attrName>style.rotation</p:attrName>
                                        </p:attrNameLst>
                                      </p:cBhvr>
                                      <p:tavLst>
                                        <p:tav tm="0">
                                          <p:val>
                                            <p:fltVal val="720"/>
                                          </p:val>
                                        </p:tav>
                                        <p:tav tm="100000">
                                          <p:val>
                                            <p:fltVal val="0"/>
                                          </p:val>
                                        </p:tav>
                                      </p:tavLst>
                                    </p:anim>
                                    <p:anim calcmode="lin" valueType="num">
                                      <p:cBhvr>
                                        <p:cTn id="15" dur="2000" fill="hold"/>
                                        <p:tgtEl>
                                          <p:spTgt spid="66564"/>
                                        </p:tgtEl>
                                        <p:attrNameLst>
                                          <p:attrName>ppt_h</p:attrName>
                                        </p:attrNameLst>
                                      </p:cBhvr>
                                      <p:tavLst>
                                        <p:tav tm="0">
                                          <p:val>
                                            <p:fltVal val="0"/>
                                          </p:val>
                                        </p:tav>
                                        <p:tav tm="100000">
                                          <p:val>
                                            <p:strVal val="#ppt_h"/>
                                          </p:val>
                                        </p:tav>
                                      </p:tavLst>
                                    </p:anim>
                                    <p:anim calcmode="lin" valueType="num">
                                      <p:cBhvr>
                                        <p:cTn id="16" dur="2000" fill="hold"/>
                                        <p:tgtEl>
                                          <p:spTgt spid="6656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6566"/>
                                        </p:tgtEl>
                                        <p:attrNameLst>
                                          <p:attrName>style.visibility</p:attrName>
                                        </p:attrNameLst>
                                      </p:cBhvr>
                                      <p:to>
                                        <p:strVal val="visible"/>
                                      </p:to>
                                    </p:set>
                                    <p:anim calcmode="lin" valueType="num">
                                      <p:cBhvr>
                                        <p:cTn id="21" dur="500" decel="50000" fill="hold">
                                          <p:stCondLst>
                                            <p:cond delay="0"/>
                                          </p:stCondLst>
                                        </p:cTn>
                                        <p:tgtEl>
                                          <p:spTgt spid="6656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656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6566"/>
                                        </p:tgtEl>
                                        <p:attrNameLst>
                                          <p:attrName>ppt_w</p:attrName>
                                        </p:attrNameLst>
                                      </p:cBhvr>
                                      <p:tavLst>
                                        <p:tav tm="0">
                                          <p:val>
                                            <p:strVal val="#ppt_w*.05"/>
                                          </p:val>
                                        </p:tav>
                                        <p:tav tm="100000">
                                          <p:val>
                                            <p:strVal val="#ppt_w"/>
                                          </p:val>
                                        </p:tav>
                                      </p:tavLst>
                                    </p:anim>
                                    <p:anim calcmode="lin" valueType="num">
                                      <p:cBhvr>
                                        <p:cTn id="24" dur="1000" fill="hold"/>
                                        <p:tgtEl>
                                          <p:spTgt spid="6656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656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656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656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656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66565"/>
                                        </p:tgtEl>
                                        <p:attrNameLst>
                                          <p:attrName>style.visibility</p:attrName>
                                        </p:attrNameLst>
                                      </p:cBhvr>
                                      <p:to>
                                        <p:strVal val="visible"/>
                                      </p:to>
                                    </p:set>
                                    <p:anim calcmode="lin" valueType="num">
                                      <p:cBhvr>
                                        <p:cTn id="33" dur="1000" fill="hold"/>
                                        <p:tgtEl>
                                          <p:spTgt spid="66565"/>
                                        </p:tgtEl>
                                        <p:attrNameLst>
                                          <p:attrName>ppt_w</p:attrName>
                                        </p:attrNameLst>
                                      </p:cBhvr>
                                      <p:tavLst>
                                        <p:tav tm="0">
                                          <p:val>
                                            <p:fltVal val="0"/>
                                          </p:val>
                                        </p:tav>
                                        <p:tav tm="100000">
                                          <p:val>
                                            <p:strVal val="#ppt_w"/>
                                          </p:val>
                                        </p:tav>
                                      </p:tavLst>
                                    </p:anim>
                                    <p:anim calcmode="lin" valueType="num">
                                      <p:cBhvr>
                                        <p:cTn id="34" dur="1000" fill="hold"/>
                                        <p:tgtEl>
                                          <p:spTgt spid="66565"/>
                                        </p:tgtEl>
                                        <p:attrNameLst>
                                          <p:attrName>ppt_h</p:attrName>
                                        </p:attrNameLst>
                                      </p:cBhvr>
                                      <p:tavLst>
                                        <p:tav tm="0">
                                          <p:val>
                                            <p:fltVal val="0"/>
                                          </p:val>
                                        </p:tav>
                                        <p:tav tm="100000">
                                          <p:val>
                                            <p:strVal val="#ppt_h"/>
                                          </p:val>
                                        </p:tav>
                                      </p:tavLst>
                                    </p:anim>
                                    <p:anim calcmode="lin" valueType="num">
                                      <p:cBhvr>
                                        <p:cTn id="35" dur="1000" fill="hold"/>
                                        <p:tgtEl>
                                          <p:spTgt spid="66565"/>
                                        </p:tgtEl>
                                        <p:attrNameLst>
                                          <p:attrName>style.rotation</p:attrName>
                                        </p:attrNameLst>
                                      </p:cBhvr>
                                      <p:tavLst>
                                        <p:tav tm="0">
                                          <p:val>
                                            <p:fltVal val="90"/>
                                          </p:val>
                                        </p:tav>
                                        <p:tav tm="100000">
                                          <p:val>
                                            <p:fltVal val="0"/>
                                          </p:val>
                                        </p:tav>
                                      </p:tavLst>
                                    </p:anim>
                                    <p:animEffect transition="in" filter="fade">
                                      <p:cBhvr>
                                        <p:cTn id="36" dur="1000"/>
                                        <p:tgtEl>
                                          <p:spTgt spid="665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6567"/>
                                        </p:tgtEl>
                                        <p:attrNameLst>
                                          <p:attrName>style.visibility</p:attrName>
                                        </p:attrNameLst>
                                      </p:cBhvr>
                                      <p:to>
                                        <p:strVal val="visible"/>
                                      </p:to>
                                    </p:set>
                                    <p:animEffect transition="in" filter="wipe(down)">
                                      <p:cBhvr>
                                        <p:cTn id="41" dur="500"/>
                                        <p:tgtEl>
                                          <p:spTgt spid="66567"/>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66568"/>
                                        </p:tgtEl>
                                        <p:attrNameLst>
                                          <p:attrName>style.visibility</p:attrName>
                                        </p:attrNameLst>
                                      </p:cBhvr>
                                      <p:to>
                                        <p:strVal val="visible"/>
                                      </p:to>
                                    </p:set>
                                    <p:anim calcmode="lin" valueType="num">
                                      <p:cBhvr>
                                        <p:cTn id="46" dur="500" fill="hold"/>
                                        <p:tgtEl>
                                          <p:spTgt spid="66568"/>
                                        </p:tgtEl>
                                        <p:attrNameLst>
                                          <p:attrName>ppt_w</p:attrName>
                                        </p:attrNameLst>
                                      </p:cBhvr>
                                      <p:tavLst>
                                        <p:tav tm="0">
                                          <p:val>
                                            <p:fltVal val="0"/>
                                          </p:val>
                                        </p:tav>
                                        <p:tav tm="100000">
                                          <p:val>
                                            <p:strVal val="#ppt_w"/>
                                          </p:val>
                                        </p:tav>
                                      </p:tavLst>
                                    </p:anim>
                                    <p:anim calcmode="lin" valueType="num">
                                      <p:cBhvr>
                                        <p:cTn id="47" dur="500" fill="hold"/>
                                        <p:tgtEl>
                                          <p:spTgt spid="66568"/>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35" presetClass="entr" presetSubtype="0" fill="hold" nodeType="afterEffect">
                                  <p:stCondLst>
                                    <p:cond delay="0"/>
                                  </p:stCondLst>
                                  <p:childTnLst>
                                    <p:set>
                                      <p:cBhvr>
                                        <p:cTn id="50" dur="1" fill="hold">
                                          <p:stCondLst>
                                            <p:cond delay="0"/>
                                          </p:stCondLst>
                                        </p:cTn>
                                        <p:tgtEl>
                                          <p:spTgt spid="66570"/>
                                        </p:tgtEl>
                                        <p:attrNameLst>
                                          <p:attrName>style.visibility</p:attrName>
                                        </p:attrNameLst>
                                      </p:cBhvr>
                                      <p:to>
                                        <p:strVal val="visible"/>
                                      </p:to>
                                    </p:set>
                                    <p:animEffect transition="in" filter="fade">
                                      <p:cBhvr>
                                        <p:cTn id="51" dur="2000"/>
                                        <p:tgtEl>
                                          <p:spTgt spid="66570"/>
                                        </p:tgtEl>
                                      </p:cBhvr>
                                    </p:animEffect>
                                    <p:anim calcmode="lin" valueType="num">
                                      <p:cBhvr>
                                        <p:cTn id="52" dur="2000" fill="hold"/>
                                        <p:tgtEl>
                                          <p:spTgt spid="66570"/>
                                        </p:tgtEl>
                                        <p:attrNameLst>
                                          <p:attrName>style.rotation</p:attrName>
                                        </p:attrNameLst>
                                      </p:cBhvr>
                                      <p:tavLst>
                                        <p:tav tm="0">
                                          <p:val>
                                            <p:fltVal val="720"/>
                                          </p:val>
                                        </p:tav>
                                        <p:tav tm="100000">
                                          <p:val>
                                            <p:fltVal val="0"/>
                                          </p:val>
                                        </p:tav>
                                      </p:tavLst>
                                    </p:anim>
                                    <p:anim calcmode="lin" valueType="num">
                                      <p:cBhvr>
                                        <p:cTn id="53" dur="2000" fill="hold"/>
                                        <p:tgtEl>
                                          <p:spTgt spid="66570"/>
                                        </p:tgtEl>
                                        <p:attrNameLst>
                                          <p:attrName>ppt_h</p:attrName>
                                        </p:attrNameLst>
                                      </p:cBhvr>
                                      <p:tavLst>
                                        <p:tav tm="0">
                                          <p:val>
                                            <p:fltVal val="0"/>
                                          </p:val>
                                        </p:tav>
                                        <p:tav tm="100000">
                                          <p:val>
                                            <p:strVal val="#ppt_h"/>
                                          </p:val>
                                        </p:tav>
                                      </p:tavLst>
                                    </p:anim>
                                    <p:anim calcmode="lin" valueType="num">
                                      <p:cBhvr>
                                        <p:cTn id="54" dur="2000" fill="hold"/>
                                        <p:tgtEl>
                                          <p:spTgt spid="66570"/>
                                        </p:tgtEl>
                                        <p:attrNameLst>
                                          <p:attrName>ppt_w</p:attrName>
                                        </p:attrNameLst>
                                      </p:cBhvr>
                                      <p:tavLst>
                                        <p:tav tm="0">
                                          <p:val>
                                            <p:fltVal val="0"/>
                                          </p:val>
                                        </p:tav>
                                        <p:tav tm="100000">
                                          <p:val>
                                            <p:strVal val="#ppt_w"/>
                                          </p:val>
                                        </p:tav>
                                      </p:tavLst>
                                    </p:anim>
                                  </p:childTnLst>
                                </p:cTn>
                              </p:par>
                            </p:childTnLst>
                          </p:cTn>
                        </p:par>
                        <p:par>
                          <p:cTn id="55" fill="hold">
                            <p:stCondLst>
                              <p:cond delay="2500"/>
                            </p:stCondLst>
                            <p:childTnLst>
                              <p:par>
                                <p:cTn id="56" presetID="17" presetClass="entr" presetSubtype="10" fill="hold" nodeType="afterEffect">
                                  <p:stCondLst>
                                    <p:cond delay="0"/>
                                  </p:stCondLst>
                                  <p:childTnLst>
                                    <p:set>
                                      <p:cBhvr>
                                        <p:cTn id="57" dur="1" fill="hold">
                                          <p:stCondLst>
                                            <p:cond delay="0"/>
                                          </p:stCondLst>
                                        </p:cTn>
                                        <p:tgtEl>
                                          <p:spTgt spid="66569"/>
                                        </p:tgtEl>
                                        <p:attrNameLst>
                                          <p:attrName>style.visibility</p:attrName>
                                        </p:attrNameLst>
                                      </p:cBhvr>
                                      <p:to>
                                        <p:strVal val="visible"/>
                                      </p:to>
                                    </p:set>
                                    <p:anim calcmode="lin" valueType="num">
                                      <p:cBhvr>
                                        <p:cTn id="58" dur="500" fill="hold"/>
                                        <p:tgtEl>
                                          <p:spTgt spid="66569"/>
                                        </p:tgtEl>
                                        <p:attrNameLst>
                                          <p:attrName>ppt_w</p:attrName>
                                        </p:attrNameLst>
                                      </p:cBhvr>
                                      <p:tavLst>
                                        <p:tav tm="0">
                                          <p:val>
                                            <p:fltVal val="0"/>
                                          </p:val>
                                        </p:tav>
                                        <p:tav tm="100000">
                                          <p:val>
                                            <p:strVal val="#ppt_w"/>
                                          </p:val>
                                        </p:tav>
                                      </p:tavLst>
                                    </p:anim>
                                    <p:anim calcmode="lin" valueType="num">
                                      <p:cBhvr>
                                        <p:cTn id="59" dur="500" fill="hold"/>
                                        <p:tgtEl>
                                          <p:spTgt spid="66569"/>
                                        </p:tgtEl>
                                        <p:attrNameLst>
                                          <p:attrName>ppt_h</p:attrName>
                                        </p:attrNameLst>
                                      </p:cBhvr>
                                      <p:tavLst>
                                        <p:tav tm="0">
                                          <p:val>
                                            <p:strVal val="#ppt_h"/>
                                          </p:val>
                                        </p:tav>
                                        <p:tav tm="100000">
                                          <p:val>
                                            <p:strVal val="#ppt_h"/>
                                          </p:val>
                                        </p:tav>
                                      </p:tavLst>
                                    </p:anim>
                                  </p:childTnLst>
                                </p:cTn>
                              </p:par>
                            </p:childTnLst>
                          </p:cTn>
                        </p:par>
                        <p:par>
                          <p:cTn id="60" fill="hold">
                            <p:stCondLst>
                              <p:cond delay="3000"/>
                            </p:stCondLst>
                            <p:childTnLst>
                              <p:par>
                                <p:cTn id="61" presetID="51" presetClass="entr" presetSubtype="0" fill="hold" nodeType="afterEffect">
                                  <p:stCondLst>
                                    <p:cond delay="0"/>
                                  </p:stCondLst>
                                  <p:childTnLst>
                                    <p:set>
                                      <p:cBhvr>
                                        <p:cTn id="62" dur="1" fill="hold">
                                          <p:stCondLst>
                                            <p:cond delay="0"/>
                                          </p:stCondLst>
                                        </p:cTn>
                                        <p:tgtEl>
                                          <p:spTgt spid="66571"/>
                                        </p:tgtEl>
                                        <p:attrNameLst>
                                          <p:attrName>style.visibility</p:attrName>
                                        </p:attrNameLst>
                                      </p:cBhvr>
                                      <p:to>
                                        <p:strVal val="visible"/>
                                      </p:to>
                                    </p:set>
                                    <p:animEffect transition="in" filter="fade">
                                      <p:cBhvr>
                                        <p:cTn id="63" dur="770" decel="100000"/>
                                        <p:tgtEl>
                                          <p:spTgt spid="66571"/>
                                        </p:tgtEl>
                                      </p:cBhvr>
                                    </p:animEffect>
                                    <p:animScale>
                                      <p:cBhvr>
                                        <p:cTn id="64" dur="770" decel="100000"/>
                                        <p:tgtEl>
                                          <p:spTgt spid="66571"/>
                                        </p:tgtEl>
                                      </p:cBhvr>
                                      <p:from x="10000" y="10000"/>
                                      <p:to x="200000" y="450000"/>
                                    </p:animScale>
                                    <p:animScale>
                                      <p:cBhvr>
                                        <p:cTn id="65" dur="1230" accel="100000" fill="hold">
                                          <p:stCondLst>
                                            <p:cond delay="770"/>
                                          </p:stCondLst>
                                        </p:cTn>
                                        <p:tgtEl>
                                          <p:spTgt spid="66571"/>
                                        </p:tgtEl>
                                      </p:cBhvr>
                                      <p:from x="200000" y="450000"/>
                                      <p:to x="100000" y="100000"/>
                                    </p:animScale>
                                    <p:set>
                                      <p:cBhvr>
                                        <p:cTn id="66" dur="770" fill="hold"/>
                                        <p:tgtEl>
                                          <p:spTgt spid="66571"/>
                                        </p:tgtEl>
                                        <p:attrNameLst>
                                          <p:attrName>ppt_x</p:attrName>
                                        </p:attrNameLst>
                                      </p:cBhvr>
                                      <p:to>
                                        <p:strVal val="(0.5)"/>
                                      </p:to>
                                    </p:set>
                                    <p:anim from="(0.5)" to="(#ppt_x)" calcmode="lin" valueType="num">
                                      <p:cBhvr>
                                        <p:cTn id="67" dur="1230" accel="100000" fill="hold">
                                          <p:stCondLst>
                                            <p:cond delay="770"/>
                                          </p:stCondLst>
                                        </p:cTn>
                                        <p:tgtEl>
                                          <p:spTgt spid="66571"/>
                                        </p:tgtEl>
                                        <p:attrNameLst>
                                          <p:attrName>ppt_x</p:attrName>
                                        </p:attrNameLst>
                                      </p:cBhvr>
                                    </p:anim>
                                    <p:set>
                                      <p:cBhvr>
                                        <p:cTn id="68" dur="770" fill="hold"/>
                                        <p:tgtEl>
                                          <p:spTgt spid="66571"/>
                                        </p:tgtEl>
                                        <p:attrNameLst>
                                          <p:attrName>ppt_y</p:attrName>
                                        </p:attrNameLst>
                                      </p:cBhvr>
                                      <p:to>
                                        <p:strVal val="(#ppt_y+0.4)"/>
                                      </p:to>
                                    </p:set>
                                    <p:anim from="(#ppt_y+0.4)" to="(#ppt_y)" calcmode="lin" valueType="num">
                                      <p:cBhvr>
                                        <p:cTn id="69" dur="1230" accel="100000" fill="hold">
                                          <p:stCondLst>
                                            <p:cond delay="770"/>
                                          </p:stCondLst>
                                        </p:cTn>
                                        <p:tgtEl>
                                          <p:spTgt spid="665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 name="Text Box 4"/>
          <p:cNvSpPr txBox="1">
            <a:spLocks noChangeArrowheads="1"/>
          </p:cNvSpPr>
          <p:nvPr/>
        </p:nvSpPr>
        <p:spPr bwMode="auto">
          <a:xfrm rot="20991428">
            <a:off x="36180" y="740227"/>
            <a:ext cx="32766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Tribulation</a:t>
            </a:r>
          </a:p>
        </p:txBody>
      </p:sp>
      <p:sp>
        <p:nvSpPr>
          <p:cNvPr id="4" name="Text Box 8"/>
          <p:cNvSpPr txBox="1">
            <a:spLocks noChangeArrowheads="1"/>
          </p:cNvSpPr>
          <p:nvPr/>
        </p:nvSpPr>
        <p:spPr bwMode="auto">
          <a:xfrm rot="1336900">
            <a:off x="3505200" y="1905000"/>
            <a:ext cx="41910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Nakedness</a:t>
            </a:r>
          </a:p>
        </p:txBody>
      </p:sp>
      <p:sp>
        <p:nvSpPr>
          <p:cNvPr id="5" name="Text Box 7"/>
          <p:cNvSpPr txBox="1">
            <a:spLocks noChangeArrowheads="1"/>
          </p:cNvSpPr>
          <p:nvPr/>
        </p:nvSpPr>
        <p:spPr bwMode="auto">
          <a:xfrm rot="19707612">
            <a:off x="99534" y="2156824"/>
            <a:ext cx="32004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Famine</a:t>
            </a:r>
          </a:p>
        </p:txBody>
      </p:sp>
      <p:sp>
        <p:nvSpPr>
          <p:cNvPr id="6" name="Text Box 5"/>
          <p:cNvSpPr txBox="1">
            <a:spLocks noChangeArrowheads="1"/>
          </p:cNvSpPr>
          <p:nvPr/>
        </p:nvSpPr>
        <p:spPr bwMode="auto">
          <a:xfrm rot="1238819">
            <a:off x="5585976" y="680677"/>
            <a:ext cx="31242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Distress</a:t>
            </a:r>
          </a:p>
        </p:txBody>
      </p:sp>
      <p:sp>
        <p:nvSpPr>
          <p:cNvPr id="7" name="Text Box 10"/>
          <p:cNvSpPr txBox="1">
            <a:spLocks noChangeArrowheads="1"/>
          </p:cNvSpPr>
          <p:nvPr/>
        </p:nvSpPr>
        <p:spPr bwMode="auto">
          <a:xfrm rot="20833120">
            <a:off x="1957125" y="2809687"/>
            <a:ext cx="20574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Sword</a:t>
            </a:r>
          </a:p>
        </p:txBody>
      </p:sp>
      <p:sp>
        <p:nvSpPr>
          <p:cNvPr id="8" name="Text Box 9"/>
          <p:cNvSpPr txBox="1">
            <a:spLocks noChangeArrowheads="1"/>
          </p:cNvSpPr>
          <p:nvPr/>
        </p:nvSpPr>
        <p:spPr bwMode="auto">
          <a:xfrm rot="1140523">
            <a:off x="533400" y="4038600"/>
            <a:ext cx="40386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Peril</a:t>
            </a:r>
          </a:p>
        </p:txBody>
      </p:sp>
      <p:sp>
        <p:nvSpPr>
          <p:cNvPr id="9" name="Text Box 6"/>
          <p:cNvSpPr txBox="1">
            <a:spLocks noChangeArrowheads="1"/>
          </p:cNvSpPr>
          <p:nvPr/>
        </p:nvSpPr>
        <p:spPr bwMode="auto">
          <a:xfrm rot="1406197">
            <a:off x="5560694" y="3700972"/>
            <a:ext cx="3429000" cy="7016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6">
                    <a:lumMod val="20000"/>
                    <a:lumOff val="80000"/>
                  </a:schemeClr>
                </a:solidFill>
                <a:latin typeface="Arial" pitchFamily="34" charset="0"/>
                <a:cs typeface="Arial" pitchFamily="34" charset="0"/>
              </a:rPr>
              <a:t>Persecution</a:t>
            </a:r>
          </a:p>
        </p:txBody>
      </p:sp>
      <p:sp>
        <p:nvSpPr>
          <p:cNvPr id="10" name="Rectangle 3"/>
          <p:cNvSpPr txBox="1">
            <a:spLocks noChangeArrowheads="1"/>
          </p:cNvSpPr>
          <p:nvPr/>
        </p:nvSpPr>
        <p:spPr>
          <a:xfrm>
            <a:off x="457200" y="5181600"/>
            <a:ext cx="8229600" cy="1401763"/>
          </a:xfrm>
          <a:prstGeom prst="rect">
            <a:avLst/>
          </a:prstGeom>
          <a:solidFill>
            <a:schemeClr val="accent6">
              <a:lumMod val="40000"/>
              <a:lumOff val="6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smtClean="0">
                <a:ln>
                  <a:noFill/>
                </a:ln>
                <a:uLnTx/>
                <a:uFillTx/>
                <a:latin typeface="Arial" pitchFamily="34" charset="0"/>
                <a:cs typeface="Arial" pitchFamily="34" charset="0"/>
              </a:rPr>
              <a:t>Cannot separate us from the love of Christ – Romans 8:35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770" decel="100000"/>
                                        <p:tgtEl>
                                          <p:spTgt spid="4">
                                            <p:txEl>
                                              <p:pRg st="0" end="0"/>
                                            </p:txEl>
                                          </p:spTgt>
                                        </p:tgtEl>
                                      </p:cBhvr>
                                    </p:animEffect>
                                    <p:animScale>
                                      <p:cBhvr>
                                        <p:cTn id="18" dur="770" decel="100000"/>
                                        <p:tgtEl>
                                          <p:spTgt spid="4">
                                            <p:txEl>
                                              <p:pRg st="0" end="0"/>
                                            </p:txEl>
                                          </p:spTgt>
                                        </p:tgtEl>
                                      </p:cBhvr>
                                      <p:from x="10000" y="10000"/>
                                      <p:to x="200000" y="450000"/>
                                    </p:animScale>
                                    <p:animScale>
                                      <p:cBhvr>
                                        <p:cTn id="19" dur="1230" accel="100000" fill="hold">
                                          <p:stCondLst>
                                            <p:cond delay="770"/>
                                          </p:stCondLst>
                                        </p:cTn>
                                        <p:tgtEl>
                                          <p:spTgt spid="4">
                                            <p:txEl>
                                              <p:pRg st="0" end="0"/>
                                            </p:txEl>
                                          </p:spTgt>
                                        </p:tgtEl>
                                      </p:cBhvr>
                                      <p:from x="200000" y="450000"/>
                                      <p:to x="100000" y="100000"/>
                                    </p:animScale>
                                    <p:set>
                                      <p:cBhvr>
                                        <p:cTn id="20" dur="770" fill="hold"/>
                                        <p:tgtEl>
                                          <p:spTgt spid="4">
                                            <p:txEl>
                                              <p:pRg st="0" end="0"/>
                                            </p:txEl>
                                          </p:spTgt>
                                        </p:tgtEl>
                                        <p:attrNameLst>
                                          <p:attrName>ppt_x</p:attrName>
                                        </p:attrNameLst>
                                      </p:cBhvr>
                                      <p:to>
                                        <p:strVal val="(0.5)"/>
                                      </p:to>
                                    </p:set>
                                    <p:anim from="(0.5)" to="(#ppt_x)" calcmode="lin" valueType="num">
                                      <p:cBhvr>
                                        <p:cTn id="21" dur="1230" accel="100000" fill="hold">
                                          <p:stCondLst>
                                            <p:cond delay="770"/>
                                          </p:stCondLst>
                                        </p:cTn>
                                        <p:tgtEl>
                                          <p:spTgt spid="4">
                                            <p:txEl>
                                              <p:pRg st="0" end="0"/>
                                            </p:txEl>
                                          </p:spTgt>
                                        </p:tgtEl>
                                        <p:attrNameLst>
                                          <p:attrName>ppt_x</p:attrName>
                                        </p:attrNameLst>
                                      </p:cBhvr>
                                    </p:anim>
                                    <p:set>
                                      <p:cBhvr>
                                        <p:cTn id="22" dur="770" fill="hold"/>
                                        <p:tgtEl>
                                          <p:spTgt spid="4">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4">
                                            <p:txEl>
                                              <p:pRg st="0" end="0"/>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770" decel="100000"/>
                                        <p:tgtEl>
                                          <p:spTgt spid="5">
                                            <p:txEl>
                                              <p:pRg st="0" end="0"/>
                                            </p:txEl>
                                          </p:spTgt>
                                        </p:tgtEl>
                                      </p:cBhvr>
                                    </p:animEffect>
                                    <p:animScale>
                                      <p:cBhvr>
                                        <p:cTn id="28" dur="770" decel="100000"/>
                                        <p:tgtEl>
                                          <p:spTgt spid="5">
                                            <p:txEl>
                                              <p:pRg st="0" end="0"/>
                                            </p:txEl>
                                          </p:spTgt>
                                        </p:tgtEl>
                                      </p:cBhvr>
                                      <p:from x="10000" y="10000"/>
                                      <p:to x="200000" y="450000"/>
                                    </p:animScale>
                                    <p:animScale>
                                      <p:cBhvr>
                                        <p:cTn id="29" dur="1230" accel="100000" fill="hold">
                                          <p:stCondLst>
                                            <p:cond delay="770"/>
                                          </p:stCondLst>
                                        </p:cTn>
                                        <p:tgtEl>
                                          <p:spTgt spid="5">
                                            <p:txEl>
                                              <p:pRg st="0" end="0"/>
                                            </p:txEl>
                                          </p:spTgt>
                                        </p:tgtEl>
                                      </p:cBhvr>
                                      <p:from x="200000" y="450000"/>
                                      <p:to x="100000" y="100000"/>
                                    </p:animScale>
                                    <p:set>
                                      <p:cBhvr>
                                        <p:cTn id="30" dur="770" fill="hold"/>
                                        <p:tgtEl>
                                          <p:spTgt spid="5">
                                            <p:txEl>
                                              <p:pRg st="0" end="0"/>
                                            </p:txEl>
                                          </p:spTgt>
                                        </p:tgtEl>
                                        <p:attrNameLst>
                                          <p:attrName>ppt_x</p:attrName>
                                        </p:attrNameLst>
                                      </p:cBhvr>
                                      <p:to>
                                        <p:strVal val="(0.5)"/>
                                      </p:to>
                                    </p:set>
                                    <p:anim from="(0.5)" to="(#ppt_x)" calcmode="lin" valueType="num">
                                      <p:cBhvr>
                                        <p:cTn id="31" dur="1230" accel="100000" fill="hold">
                                          <p:stCondLst>
                                            <p:cond delay="770"/>
                                          </p:stCondLst>
                                        </p:cTn>
                                        <p:tgtEl>
                                          <p:spTgt spid="5">
                                            <p:txEl>
                                              <p:pRg st="0" end="0"/>
                                            </p:txEl>
                                          </p:spTgt>
                                        </p:tgtEl>
                                        <p:attrNameLst>
                                          <p:attrName>ppt_x</p:attrName>
                                        </p:attrNameLst>
                                      </p:cBhvr>
                                    </p:anim>
                                    <p:set>
                                      <p:cBhvr>
                                        <p:cTn id="32" dur="770" fill="hold"/>
                                        <p:tgtEl>
                                          <p:spTgt spid="5">
                                            <p:txEl>
                                              <p:pRg st="0" end="0"/>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0" end="0"/>
                                            </p:txEl>
                                          </p:spTgt>
                                        </p:tgtEl>
                                        <p:attrNameLst>
                                          <p:attrName>ppt_y</p:attrName>
                                        </p:attrNameLst>
                                      </p:cBhvr>
                                    </p:anim>
                                  </p:childTnLst>
                                </p:cTn>
                              </p:par>
                            </p:childTnLst>
                          </p:cTn>
                        </p:par>
                        <p:par>
                          <p:cTn id="34" fill="hold">
                            <p:stCondLst>
                              <p:cond delay="6000"/>
                            </p:stCondLst>
                            <p:childTnLst>
                              <p:par>
                                <p:cTn id="35" presetID="51" presetClass="entr" presetSubtype="0" fill="hold"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770" decel="100000"/>
                                        <p:tgtEl>
                                          <p:spTgt spid="6">
                                            <p:txEl>
                                              <p:pRg st="0" end="0"/>
                                            </p:txEl>
                                          </p:spTgt>
                                        </p:tgtEl>
                                      </p:cBhvr>
                                    </p:animEffect>
                                    <p:animScale>
                                      <p:cBhvr>
                                        <p:cTn id="38" dur="770" decel="100000"/>
                                        <p:tgtEl>
                                          <p:spTgt spid="6">
                                            <p:txEl>
                                              <p:pRg st="0" end="0"/>
                                            </p:txEl>
                                          </p:spTgt>
                                        </p:tgtEl>
                                      </p:cBhvr>
                                      <p:from x="10000" y="10000"/>
                                      <p:to x="200000" y="450000"/>
                                    </p:animScale>
                                    <p:animScale>
                                      <p:cBhvr>
                                        <p:cTn id="39" dur="1230" accel="100000" fill="hold">
                                          <p:stCondLst>
                                            <p:cond delay="770"/>
                                          </p:stCondLst>
                                        </p:cTn>
                                        <p:tgtEl>
                                          <p:spTgt spid="6">
                                            <p:txEl>
                                              <p:pRg st="0" end="0"/>
                                            </p:txEl>
                                          </p:spTgt>
                                        </p:tgtEl>
                                      </p:cBhvr>
                                      <p:from x="200000" y="450000"/>
                                      <p:to x="100000" y="100000"/>
                                    </p:animScale>
                                    <p:set>
                                      <p:cBhvr>
                                        <p:cTn id="40" dur="770" fill="hold"/>
                                        <p:tgtEl>
                                          <p:spTgt spid="6">
                                            <p:txEl>
                                              <p:pRg st="0" end="0"/>
                                            </p:txEl>
                                          </p:spTgt>
                                        </p:tgtEl>
                                        <p:attrNameLst>
                                          <p:attrName>ppt_x</p:attrName>
                                        </p:attrNameLst>
                                      </p:cBhvr>
                                      <p:to>
                                        <p:strVal val="(0.5)"/>
                                      </p:to>
                                    </p:set>
                                    <p:anim from="(0.5)" to="(#ppt_x)" calcmode="lin" valueType="num">
                                      <p:cBhvr>
                                        <p:cTn id="41" dur="1230" accel="100000" fill="hold">
                                          <p:stCondLst>
                                            <p:cond delay="770"/>
                                          </p:stCondLst>
                                        </p:cTn>
                                        <p:tgtEl>
                                          <p:spTgt spid="6">
                                            <p:txEl>
                                              <p:pRg st="0" end="0"/>
                                            </p:txEl>
                                          </p:spTgt>
                                        </p:tgtEl>
                                        <p:attrNameLst>
                                          <p:attrName>ppt_x</p:attrName>
                                        </p:attrNameLst>
                                      </p:cBhvr>
                                    </p:anim>
                                    <p:set>
                                      <p:cBhvr>
                                        <p:cTn id="42" dur="770" fill="hold"/>
                                        <p:tgtEl>
                                          <p:spTgt spid="6">
                                            <p:txEl>
                                              <p:pRg st="0" end="0"/>
                                            </p:txEl>
                                          </p:spTgt>
                                        </p:tgtEl>
                                        <p:attrNameLst>
                                          <p:attrName>ppt_y</p:attrName>
                                        </p:attrNameLst>
                                      </p:cBhvr>
                                      <p:to>
                                        <p:strVal val="(#ppt_y+0.4)"/>
                                      </p:to>
                                    </p:set>
                                    <p:anim from="(#ppt_y+0.4)" to="(#ppt_y)" calcmode="lin" valueType="num">
                                      <p:cBhvr>
                                        <p:cTn id="43" dur="1230" accel="100000" fill="hold">
                                          <p:stCondLst>
                                            <p:cond delay="770"/>
                                          </p:stCondLst>
                                        </p:cTn>
                                        <p:tgtEl>
                                          <p:spTgt spid="6">
                                            <p:txEl>
                                              <p:pRg st="0" end="0"/>
                                            </p:txEl>
                                          </p:spTgt>
                                        </p:tgtEl>
                                        <p:attrNameLst>
                                          <p:attrName>ppt_y</p:attrName>
                                        </p:attrNameLst>
                                      </p:cBhvr>
                                    </p:anim>
                                  </p:childTnLst>
                                </p:cTn>
                              </p:par>
                            </p:childTnLst>
                          </p:cTn>
                        </p:par>
                        <p:par>
                          <p:cTn id="44" fill="hold">
                            <p:stCondLst>
                              <p:cond delay="8000"/>
                            </p:stCondLst>
                            <p:childTnLst>
                              <p:par>
                                <p:cTn id="45" presetID="51" presetClass="entr" presetSubtype="0" fill="hold"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770" decel="100000"/>
                                        <p:tgtEl>
                                          <p:spTgt spid="7">
                                            <p:txEl>
                                              <p:pRg st="0" end="0"/>
                                            </p:txEl>
                                          </p:spTgt>
                                        </p:tgtEl>
                                      </p:cBhvr>
                                    </p:animEffect>
                                    <p:animScale>
                                      <p:cBhvr>
                                        <p:cTn id="48" dur="770" decel="100000"/>
                                        <p:tgtEl>
                                          <p:spTgt spid="7">
                                            <p:txEl>
                                              <p:pRg st="0" end="0"/>
                                            </p:txEl>
                                          </p:spTgt>
                                        </p:tgtEl>
                                      </p:cBhvr>
                                      <p:from x="10000" y="10000"/>
                                      <p:to x="200000" y="450000"/>
                                    </p:animScale>
                                    <p:animScale>
                                      <p:cBhvr>
                                        <p:cTn id="49" dur="1230" accel="100000" fill="hold">
                                          <p:stCondLst>
                                            <p:cond delay="770"/>
                                          </p:stCondLst>
                                        </p:cTn>
                                        <p:tgtEl>
                                          <p:spTgt spid="7">
                                            <p:txEl>
                                              <p:pRg st="0" end="0"/>
                                            </p:txEl>
                                          </p:spTgt>
                                        </p:tgtEl>
                                      </p:cBhvr>
                                      <p:from x="200000" y="450000"/>
                                      <p:to x="100000" y="100000"/>
                                    </p:animScale>
                                    <p:set>
                                      <p:cBhvr>
                                        <p:cTn id="50" dur="770" fill="hold"/>
                                        <p:tgtEl>
                                          <p:spTgt spid="7">
                                            <p:txEl>
                                              <p:pRg st="0" end="0"/>
                                            </p:txEl>
                                          </p:spTgt>
                                        </p:tgtEl>
                                        <p:attrNameLst>
                                          <p:attrName>ppt_x</p:attrName>
                                        </p:attrNameLst>
                                      </p:cBhvr>
                                      <p:to>
                                        <p:strVal val="(0.5)"/>
                                      </p:to>
                                    </p:set>
                                    <p:anim from="(0.5)" to="(#ppt_x)" calcmode="lin" valueType="num">
                                      <p:cBhvr>
                                        <p:cTn id="51" dur="1230" accel="100000" fill="hold">
                                          <p:stCondLst>
                                            <p:cond delay="770"/>
                                          </p:stCondLst>
                                        </p:cTn>
                                        <p:tgtEl>
                                          <p:spTgt spid="7">
                                            <p:txEl>
                                              <p:pRg st="0" end="0"/>
                                            </p:txEl>
                                          </p:spTgt>
                                        </p:tgtEl>
                                        <p:attrNameLst>
                                          <p:attrName>ppt_x</p:attrName>
                                        </p:attrNameLst>
                                      </p:cBhvr>
                                    </p:anim>
                                    <p:set>
                                      <p:cBhvr>
                                        <p:cTn id="52" dur="770" fill="hold"/>
                                        <p:tgtEl>
                                          <p:spTgt spid="7">
                                            <p:txEl>
                                              <p:pRg st="0" end="0"/>
                                            </p:txEl>
                                          </p:spTgt>
                                        </p:tgtEl>
                                        <p:attrNameLst>
                                          <p:attrName>ppt_y</p:attrName>
                                        </p:attrNameLst>
                                      </p:cBhvr>
                                      <p:to>
                                        <p:strVal val="(#ppt_y+0.4)"/>
                                      </p:to>
                                    </p:set>
                                    <p:anim from="(#ppt_y+0.4)" to="(#ppt_y)" calcmode="lin" valueType="num">
                                      <p:cBhvr>
                                        <p:cTn id="53" dur="1230" accel="100000" fill="hold">
                                          <p:stCondLst>
                                            <p:cond delay="770"/>
                                          </p:stCondLst>
                                        </p:cTn>
                                        <p:tgtEl>
                                          <p:spTgt spid="7">
                                            <p:txEl>
                                              <p:pRg st="0" end="0"/>
                                            </p:txEl>
                                          </p:spTgt>
                                        </p:tgtEl>
                                        <p:attrNameLst>
                                          <p:attrName>ppt_y</p:attrName>
                                        </p:attrNameLst>
                                      </p:cBhvr>
                                    </p:anim>
                                  </p:childTnLst>
                                </p:cTn>
                              </p:par>
                            </p:childTnLst>
                          </p:cTn>
                        </p:par>
                        <p:par>
                          <p:cTn id="54" fill="hold">
                            <p:stCondLst>
                              <p:cond delay="10000"/>
                            </p:stCondLst>
                            <p:childTnLst>
                              <p:par>
                                <p:cTn id="55" presetID="51" presetClass="entr" presetSubtype="0" fill="hold" nodeType="after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770" decel="100000"/>
                                        <p:tgtEl>
                                          <p:spTgt spid="8">
                                            <p:txEl>
                                              <p:pRg st="0" end="0"/>
                                            </p:txEl>
                                          </p:spTgt>
                                        </p:tgtEl>
                                      </p:cBhvr>
                                    </p:animEffect>
                                    <p:animScale>
                                      <p:cBhvr>
                                        <p:cTn id="58" dur="770" decel="100000"/>
                                        <p:tgtEl>
                                          <p:spTgt spid="8">
                                            <p:txEl>
                                              <p:pRg st="0" end="0"/>
                                            </p:txEl>
                                          </p:spTgt>
                                        </p:tgtEl>
                                      </p:cBhvr>
                                      <p:from x="10000" y="10000"/>
                                      <p:to x="200000" y="450000"/>
                                    </p:animScale>
                                    <p:animScale>
                                      <p:cBhvr>
                                        <p:cTn id="59" dur="1230" accel="100000" fill="hold">
                                          <p:stCondLst>
                                            <p:cond delay="770"/>
                                          </p:stCondLst>
                                        </p:cTn>
                                        <p:tgtEl>
                                          <p:spTgt spid="8">
                                            <p:txEl>
                                              <p:pRg st="0" end="0"/>
                                            </p:txEl>
                                          </p:spTgt>
                                        </p:tgtEl>
                                      </p:cBhvr>
                                      <p:from x="200000" y="450000"/>
                                      <p:to x="100000" y="100000"/>
                                    </p:animScale>
                                    <p:set>
                                      <p:cBhvr>
                                        <p:cTn id="60" dur="770" fill="hold"/>
                                        <p:tgtEl>
                                          <p:spTgt spid="8">
                                            <p:txEl>
                                              <p:pRg st="0" end="0"/>
                                            </p:txEl>
                                          </p:spTgt>
                                        </p:tgtEl>
                                        <p:attrNameLst>
                                          <p:attrName>ppt_x</p:attrName>
                                        </p:attrNameLst>
                                      </p:cBhvr>
                                      <p:to>
                                        <p:strVal val="(0.5)"/>
                                      </p:to>
                                    </p:set>
                                    <p:anim from="(0.5)" to="(#ppt_x)" calcmode="lin" valueType="num">
                                      <p:cBhvr>
                                        <p:cTn id="61" dur="1230" accel="100000" fill="hold">
                                          <p:stCondLst>
                                            <p:cond delay="770"/>
                                          </p:stCondLst>
                                        </p:cTn>
                                        <p:tgtEl>
                                          <p:spTgt spid="8">
                                            <p:txEl>
                                              <p:pRg st="0" end="0"/>
                                            </p:txEl>
                                          </p:spTgt>
                                        </p:tgtEl>
                                        <p:attrNameLst>
                                          <p:attrName>ppt_x</p:attrName>
                                        </p:attrNameLst>
                                      </p:cBhvr>
                                    </p:anim>
                                    <p:set>
                                      <p:cBhvr>
                                        <p:cTn id="62" dur="770" fill="hold"/>
                                        <p:tgtEl>
                                          <p:spTgt spid="8">
                                            <p:txEl>
                                              <p:pRg st="0" end="0"/>
                                            </p:txEl>
                                          </p:spTgt>
                                        </p:tgtEl>
                                        <p:attrNameLst>
                                          <p:attrName>ppt_y</p:attrName>
                                        </p:attrNameLst>
                                      </p:cBhvr>
                                      <p:to>
                                        <p:strVal val="(#ppt_y+0.4)"/>
                                      </p:to>
                                    </p:set>
                                    <p:anim from="(#ppt_y+0.4)" to="(#ppt_y)" calcmode="lin" valueType="num">
                                      <p:cBhvr>
                                        <p:cTn id="63" dur="1230" accel="100000" fill="hold">
                                          <p:stCondLst>
                                            <p:cond delay="770"/>
                                          </p:stCondLst>
                                        </p:cTn>
                                        <p:tgtEl>
                                          <p:spTgt spid="8">
                                            <p:txEl>
                                              <p:pRg st="0" end="0"/>
                                            </p:txEl>
                                          </p:spTgt>
                                        </p:tgtEl>
                                        <p:attrNameLst>
                                          <p:attrName>ppt_y</p:attrName>
                                        </p:attrNameLst>
                                      </p:cBhvr>
                                    </p:anim>
                                  </p:childTnLst>
                                </p:cTn>
                              </p:par>
                            </p:childTnLst>
                          </p:cTn>
                        </p:par>
                        <p:par>
                          <p:cTn id="64" fill="hold">
                            <p:stCondLst>
                              <p:cond delay="12000"/>
                            </p:stCondLst>
                            <p:childTnLst>
                              <p:par>
                                <p:cTn id="65" presetID="51"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770" decel="100000"/>
                                        <p:tgtEl>
                                          <p:spTgt spid="9"/>
                                        </p:tgtEl>
                                      </p:cBhvr>
                                    </p:animEffect>
                                    <p:animScale>
                                      <p:cBhvr>
                                        <p:cTn id="68" dur="770" decel="100000"/>
                                        <p:tgtEl>
                                          <p:spTgt spid="9"/>
                                        </p:tgtEl>
                                      </p:cBhvr>
                                      <p:from x="10000" y="10000"/>
                                      <p:to x="200000" y="450000"/>
                                    </p:animScale>
                                    <p:animScale>
                                      <p:cBhvr>
                                        <p:cTn id="69" dur="1230" accel="100000" fill="hold">
                                          <p:stCondLst>
                                            <p:cond delay="770"/>
                                          </p:stCondLst>
                                        </p:cTn>
                                        <p:tgtEl>
                                          <p:spTgt spid="9"/>
                                        </p:tgtEl>
                                      </p:cBhvr>
                                      <p:from x="200000" y="450000"/>
                                      <p:to x="100000" y="100000"/>
                                    </p:animScale>
                                    <p:set>
                                      <p:cBhvr>
                                        <p:cTn id="70" dur="770" fill="hold"/>
                                        <p:tgtEl>
                                          <p:spTgt spid="9"/>
                                        </p:tgtEl>
                                        <p:attrNameLst>
                                          <p:attrName>ppt_x</p:attrName>
                                        </p:attrNameLst>
                                      </p:cBhvr>
                                      <p:to>
                                        <p:strVal val="(0.5)"/>
                                      </p:to>
                                    </p:set>
                                    <p:anim from="(0.5)" to="(#ppt_x)" calcmode="lin" valueType="num">
                                      <p:cBhvr>
                                        <p:cTn id="71" dur="1230" accel="100000" fill="hold">
                                          <p:stCondLst>
                                            <p:cond delay="770"/>
                                          </p:stCondLst>
                                        </p:cTn>
                                        <p:tgtEl>
                                          <p:spTgt spid="9"/>
                                        </p:tgtEl>
                                        <p:attrNameLst>
                                          <p:attrName>ppt_x</p:attrName>
                                        </p:attrNameLst>
                                      </p:cBhvr>
                                    </p:anim>
                                    <p:set>
                                      <p:cBhvr>
                                        <p:cTn id="72" dur="770" fill="hold"/>
                                        <p:tgtEl>
                                          <p:spTgt spid="9"/>
                                        </p:tgtEl>
                                        <p:attrNameLst>
                                          <p:attrName>ppt_y</p:attrName>
                                        </p:attrNameLst>
                                      </p:cBhvr>
                                      <p:to>
                                        <p:strVal val="(#ppt_y+0.4)"/>
                                      </p:to>
                                    </p:set>
                                    <p:anim from="(#ppt_y+0.4)" to="(#ppt_y)" calcmode="lin" valueType="num">
                                      <p:cBhvr>
                                        <p:cTn id="73" dur="1230" accel="100000" fill="hold">
                                          <p:stCondLst>
                                            <p:cond delay="770"/>
                                          </p:stCondLst>
                                        </p:cTn>
                                        <p:tgtEl>
                                          <p:spTgt spid="9"/>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 calcmode="lin" valueType="num">
                                      <p:cBhvr>
                                        <p:cTn id="7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6" name="TextBox 5"/>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
        <p:nvSpPr>
          <p:cNvPr id="7" name="TextBox 6"/>
          <p:cNvSpPr txBox="1"/>
          <p:nvPr/>
        </p:nvSpPr>
        <p:spPr>
          <a:xfrm>
            <a:off x="228600" y="381000"/>
            <a:ext cx="4419600" cy="3908762"/>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400" i="1" dirty="0" smtClean="0">
                <a:solidFill>
                  <a:schemeClr val="tx2">
                    <a:lumMod val="50000"/>
                  </a:schemeClr>
                </a:solidFill>
                <a:latin typeface="Arial" pitchFamily="34" charset="0"/>
                <a:cs typeface="Arial" pitchFamily="34" charset="0"/>
              </a:rPr>
              <a:t>“</a:t>
            </a:r>
            <a:r>
              <a:rPr lang="en-US" sz="2800" i="1" dirty="0" smtClean="0">
                <a:solidFill>
                  <a:schemeClr val="tx2">
                    <a:lumMod val="50000"/>
                  </a:schemeClr>
                </a:solidFill>
                <a:latin typeface="Arial" pitchFamily="34" charset="0"/>
                <a:cs typeface="Arial" pitchFamily="34" charset="0"/>
              </a:rPr>
              <a:t>For I am persuaded that neither death nor life, nor angels nor principalities nor powers, nor things present nor things to come, nor height nor depth, nor any other created thing</a:t>
            </a:r>
            <a:r>
              <a:rPr lang="en-US" sz="2400" i="1" dirty="0" smtClean="0">
                <a:solidFill>
                  <a:schemeClr val="tx2">
                    <a:lumMod val="50000"/>
                  </a:schemeClr>
                </a:solidFill>
                <a:latin typeface="Arial" pitchFamily="34" charset="0"/>
                <a:cs typeface="Arial" pitchFamily="34" charset="0"/>
              </a:rPr>
              <a:t>…”                    {Romans 8:38,39}</a:t>
            </a:r>
            <a:endParaRPr lang="en-US" sz="2400" i="1" dirty="0">
              <a:solidFill>
                <a:schemeClr val="tx2">
                  <a:lumMod val="50000"/>
                </a:schemeClr>
              </a:solidFill>
              <a:latin typeface="Arial" pitchFamily="34" charset="0"/>
              <a:cs typeface="Arial" pitchFamily="34" charset="0"/>
            </a:endParaRPr>
          </a:p>
        </p:txBody>
      </p:sp>
      <p:sp>
        <p:nvSpPr>
          <p:cNvPr id="8" name="TextBox 7"/>
          <p:cNvSpPr txBox="1"/>
          <p:nvPr/>
        </p:nvSpPr>
        <p:spPr>
          <a:xfrm>
            <a:off x="5029200" y="2743200"/>
            <a:ext cx="3886200" cy="2554545"/>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200" b="1" dirty="0" smtClean="0">
                <a:solidFill>
                  <a:schemeClr val="tx2">
                    <a:lumMod val="50000"/>
                  </a:schemeClr>
                </a:solidFill>
                <a:latin typeface="Arial" pitchFamily="34" charset="0"/>
                <a:cs typeface="Arial" pitchFamily="34" charset="0"/>
              </a:rPr>
              <a:t>Nothing is able to separate us from the love of God which is in Christ Jesus our Lord!</a:t>
            </a:r>
            <a:endParaRPr lang="en-US" sz="32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6858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6" name="TextBox 5"/>
          <p:cNvSpPr txBox="1"/>
          <p:nvPr/>
        </p:nvSpPr>
        <p:spPr>
          <a:xfrm>
            <a:off x="533400" y="6019800"/>
            <a:ext cx="5410200" cy="523220"/>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 26-39</a:t>
            </a:r>
            <a:endParaRPr lang="en-US" sz="2800" b="1" dirty="0">
              <a:solidFill>
                <a:schemeClr val="tx2">
                  <a:lumMod val="50000"/>
                </a:schemeClr>
              </a:solidFill>
              <a:latin typeface="Arial" pitchFamily="34" charset="0"/>
              <a:cs typeface="Arial" pitchFamily="34" charset="0"/>
            </a:endParaRPr>
          </a:p>
        </p:txBody>
      </p:sp>
      <p:sp>
        <p:nvSpPr>
          <p:cNvPr id="8" name="TextBox 7"/>
          <p:cNvSpPr txBox="1"/>
          <p:nvPr/>
        </p:nvSpPr>
        <p:spPr>
          <a:xfrm>
            <a:off x="4953000" y="1295400"/>
            <a:ext cx="3886200" cy="2308324"/>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4800" b="1" dirty="0" smtClean="0">
                <a:solidFill>
                  <a:schemeClr val="tx2">
                    <a:lumMod val="50000"/>
                  </a:schemeClr>
                </a:solidFill>
                <a:latin typeface="Arial" pitchFamily="34" charset="0"/>
                <a:cs typeface="Arial" pitchFamily="34" charset="0"/>
              </a:rPr>
              <a:t>What does it mean to be more </a:t>
            </a:r>
            <a:r>
              <a:rPr lang="en-US" sz="3200" b="1" dirty="0" smtClean="0">
                <a:solidFill>
                  <a:schemeClr val="tx2">
                    <a:lumMod val="50000"/>
                  </a:schemeClr>
                </a:solidFill>
                <a:latin typeface="Arial" pitchFamily="34" charset="0"/>
                <a:cs typeface="Arial" pitchFamily="34" charset="0"/>
              </a:rPr>
              <a:t>…</a:t>
            </a:r>
            <a:endParaRPr lang="en-US" sz="32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347787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400" i="1" dirty="0" smtClean="0">
                <a:solidFill>
                  <a:schemeClr val="tx2">
                    <a:lumMod val="50000"/>
                  </a:schemeClr>
                </a:solidFill>
                <a:latin typeface="Arial" pitchFamily="34" charset="0"/>
                <a:cs typeface="Arial" pitchFamily="34" charset="0"/>
              </a:rPr>
              <a:t>“</a:t>
            </a:r>
            <a:r>
              <a:rPr lang="en-US" sz="2800" i="1" dirty="0" smtClean="0">
                <a:solidFill>
                  <a:schemeClr val="tx2">
                    <a:lumMod val="50000"/>
                  </a:schemeClr>
                </a:solidFill>
                <a:latin typeface="Arial" pitchFamily="34" charset="0"/>
                <a:cs typeface="Arial" pitchFamily="34" charset="0"/>
              </a:rPr>
              <a:t>And not only that, but we also glory in tribulations, knowing that tribulation produces perseverance; and perseverance, character; and character, hope.</a:t>
            </a:r>
            <a:r>
              <a:rPr lang="en-US" sz="2400" i="1" dirty="0" smtClean="0">
                <a:solidFill>
                  <a:schemeClr val="tx2">
                    <a:lumMod val="50000"/>
                  </a:schemeClr>
                </a:solidFill>
                <a:latin typeface="Arial" pitchFamily="34" charset="0"/>
                <a:cs typeface="Arial" pitchFamily="34" charset="0"/>
              </a:rPr>
              <a:t>”                                     {Romans 5:3}</a:t>
            </a:r>
            <a:endParaRPr lang="en-US" sz="2400" i="1" dirty="0">
              <a:solidFill>
                <a:schemeClr val="tx2">
                  <a:lumMod val="50000"/>
                </a:schemeClr>
              </a:solidFill>
              <a:latin typeface="Arial" pitchFamily="34" charset="0"/>
              <a:cs typeface="Arial" pitchFamily="34" charset="0"/>
            </a:endParaRPr>
          </a:p>
        </p:txBody>
      </p:sp>
      <p:sp>
        <p:nvSpPr>
          <p:cNvPr id="8" name="TextBox 7"/>
          <p:cNvSpPr txBox="1"/>
          <p:nvPr/>
        </p:nvSpPr>
        <p:spPr>
          <a:xfrm>
            <a:off x="5029200" y="2743200"/>
            <a:ext cx="3886200" cy="1077218"/>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3200" dirty="0" smtClean="0">
                <a:solidFill>
                  <a:schemeClr val="tx2">
                    <a:lumMod val="50000"/>
                  </a:schemeClr>
                </a:solidFill>
                <a:latin typeface="Arial" pitchFamily="34" charset="0"/>
                <a:cs typeface="Arial" pitchFamily="34" charset="0"/>
              </a:rPr>
              <a:t>keep on conquering to a greater degree.</a:t>
            </a:r>
            <a:endParaRPr lang="en-US" sz="3200" dirty="0">
              <a:solidFill>
                <a:schemeClr val="tx2">
                  <a:lumMod val="50000"/>
                </a:schemeClr>
              </a:solidFill>
              <a:latin typeface="Arial" pitchFamily="34" charset="0"/>
              <a:cs typeface="Arial" pitchFamily="34" charset="0"/>
            </a:endParaRPr>
          </a:p>
        </p:txBody>
      </p:sp>
      <p:sp>
        <p:nvSpPr>
          <p:cNvPr id="9" name="TextBox 8"/>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10" name="TextBox 9"/>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4339650"/>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400" i="1" dirty="0" smtClean="0">
                <a:solidFill>
                  <a:schemeClr val="tx2">
                    <a:lumMod val="50000"/>
                  </a:schemeClr>
                </a:solidFill>
                <a:latin typeface="Arial" pitchFamily="34" charset="0"/>
                <a:cs typeface="Arial" pitchFamily="34" charset="0"/>
              </a:rPr>
              <a:t>“</a:t>
            </a:r>
            <a:r>
              <a:rPr lang="en-US" sz="2800" i="1" dirty="0" smtClean="0">
                <a:solidFill>
                  <a:schemeClr val="tx2">
                    <a:lumMod val="50000"/>
                  </a:schemeClr>
                </a:solidFill>
                <a:latin typeface="Arial" pitchFamily="34" charset="0"/>
                <a:cs typeface="Arial" pitchFamily="34" charset="0"/>
              </a:rPr>
              <a:t>My brethren, count it all joy when you fall into various trials, knowing that the </a:t>
            </a:r>
            <a:r>
              <a:rPr lang="en-US" sz="2800" b="1" i="1" dirty="0" smtClean="0">
                <a:solidFill>
                  <a:schemeClr val="accent6">
                    <a:lumMod val="50000"/>
                  </a:schemeClr>
                </a:solidFill>
                <a:latin typeface="Arial" pitchFamily="34" charset="0"/>
                <a:cs typeface="Arial" pitchFamily="34" charset="0"/>
              </a:rPr>
              <a:t>testing of your faith produces patience</a:t>
            </a:r>
            <a:r>
              <a:rPr lang="en-US" sz="2800" i="1" dirty="0" smtClean="0">
                <a:solidFill>
                  <a:schemeClr val="tx2">
                    <a:lumMod val="50000"/>
                  </a:schemeClr>
                </a:solidFill>
                <a:latin typeface="Arial" pitchFamily="34" charset="0"/>
                <a:cs typeface="Arial" pitchFamily="34" charset="0"/>
              </a:rPr>
              <a:t>. But let patience have its perfect work, that you may be perfect and complete, lacking nothing.”</a:t>
            </a:r>
            <a:r>
              <a:rPr lang="en-US" sz="2400" i="1" dirty="0" smtClean="0">
                <a:solidFill>
                  <a:schemeClr val="tx2">
                    <a:lumMod val="50000"/>
                  </a:schemeClr>
                </a:solidFill>
                <a:latin typeface="Arial" pitchFamily="34" charset="0"/>
                <a:cs typeface="Arial" pitchFamily="34" charset="0"/>
              </a:rPr>
              <a:t>                                     {James 1:2-4}</a:t>
            </a:r>
            <a:endParaRPr lang="en-US" sz="2400" i="1" dirty="0">
              <a:solidFill>
                <a:schemeClr val="tx2">
                  <a:lumMod val="50000"/>
                </a:schemeClr>
              </a:solidFill>
              <a:latin typeface="Arial" pitchFamily="34" charset="0"/>
              <a:cs typeface="Arial" pitchFamily="34" charset="0"/>
            </a:endParaRPr>
          </a:p>
        </p:txBody>
      </p:sp>
      <p:sp>
        <p:nvSpPr>
          <p:cNvPr id="8" name="TextBox 7"/>
          <p:cNvSpPr txBox="1"/>
          <p:nvPr/>
        </p:nvSpPr>
        <p:spPr>
          <a:xfrm>
            <a:off x="5029200" y="2590800"/>
            <a:ext cx="3886200" cy="2123658"/>
          </a:xfrm>
          <a:prstGeom prst="rect">
            <a:avLst/>
          </a:prstGeom>
          <a:solidFill>
            <a:srgbClr val="FDEADA">
              <a:alpha val="74902"/>
            </a:srgbClr>
          </a:solidFill>
          <a:ln>
            <a:solidFill>
              <a:schemeClr val="tx2">
                <a:lumMod val="50000"/>
              </a:schemeClr>
            </a:solidFill>
          </a:ln>
        </p:spPr>
        <p:txBody>
          <a:bodyPr wrap="square" rtlCol="0">
            <a:spAutoFit/>
          </a:bodyPr>
          <a:lstStyle/>
          <a:p>
            <a:pPr algn="ctr">
              <a:spcAft>
                <a:spcPts val="600"/>
              </a:spcAft>
            </a:pPr>
            <a:r>
              <a:rPr lang="en-US" sz="2800" b="1" dirty="0" smtClean="0">
                <a:solidFill>
                  <a:schemeClr val="tx2">
                    <a:lumMod val="50000"/>
                  </a:schemeClr>
                </a:solidFill>
                <a:latin typeface="Arial" pitchFamily="34" charset="0"/>
                <a:cs typeface="Arial" pitchFamily="34" charset="0"/>
              </a:rPr>
              <a:t>Patience </a:t>
            </a:r>
            <a:r>
              <a:rPr lang="en-US" sz="2800" i="1" dirty="0" smtClean="0">
                <a:solidFill>
                  <a:schemeClr val="tx2">
                    <a:lumMod val="50000"/>
                  </a:schemeClr>
                </a:solidFill>
                <a:latin typeface="Arial" pitchFamily="34" charset="0"/>
                <a:cs typeface="Arial" pitchFamily="34" charset="0"/>
              </a:rPr>
              <a:t>= Staying</a:t>
            </a:r>
          </a:p>
          <a:p>
            <a:pPr algn="ctr">
              <a:spcAft>
                <a:spcPts val="1200"/>
              </a:spcAft>
            </a:pPr>
            <a:r>
              <a:rPr lang="en-US" sz="2800" b="1" i="1" dirty="0" smtClean="0">
                <a:solidFill>
                  <a:schemeClr val="tx2">
                    <a:lumMod val="50000"/>
                  </a:schemeClr>
                </a:solidFill>
                <a:latin typeface="Arial" pitchFamily="34" charset="0"/>
                <a:cs typeface="Arial" pitchFamily="34" charset="0"/>
              </a:rPr>
              <a:t>Power</a:t>
            </a:r>
          </a:p>
          <a:p>
            <a:pPr algn="ctr"/>
            <a:r>
              <a:rPr lang="en-US" sz="2800" b="1" dirty="0" smtClean="0">
                <a:solidFill>
                  <a:schemeClr val="tx2">
                    <a:lumMod val="50000"/>
                  </a:schemeClr>
                </a:solidFill>
                <a:latin typeface="Arial" pitchFamily="34" charset="0"/>
                <a:cs typeface="Arial" pitchFamily="34" charset="0"/>
              </a:rPr>
              <a:t>Testing </a:t>
            </a:r>
            <a:r>
              <a:rPr lang="en-US" sz="2800" i="1" dirty="0" smtClean="0">
                <a:solidFill>
                  <a:schemeClr val="tx2">
                    <a:lumMod val="50000"/>
                  </a:schemeClr>
                </a:solidFill>
                <a:latin typeface="Arial" pitchFamily="34" charset="0"/>
                <a:cs typeface="Arial" pitchFamily="34" charset="0"/>
              </a:rPr>
              <a:t>= Proof</a:t>
            </a:r>
          </a:p>
          <a:p>
            <a:pPr algn="ctr">
              <a:spcAft>
                <a:spcPts val="600"/>
              </a:spcAft>
            </a:pPr>
            <a:endParaRPr lang="en-US" sz="2800" i="1" dirty="0">
              <a:solidFill>
                <a:schemeClr val="tx2">
                  <a:lumMod val="50000"/>
                </a:schemeClr>
              </a:solidFill>
              <a:latin typeface="Arial" pitchFamily="34" charset="0"/>
              <a:cs typeface="Arial" pitchFamily="34" charset="0"/>
            </a:endParaRPr>
          </a:p>
        </p:txBody>
      </p:sp>
      <p:sp>
        <p:nvSpPr>
          <p:cNvPr id="9" name="TextBox 8"/>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10" name="TextBox 9"/>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762000" y="5334000"/>
            <a:ext cx="7543800" cy="1200329"/>
          </a:xfrm>
          <a:prstGeom prst="rect">
            <a:avLst/>
          </a:prstGeom>
          <a:noFill/>
        </p:spPr>
        <p:txBody>
          <a:bodyPr wrap="square" rtlCol="0">
            <a:spAutoFit/>
          </a:bodyPr>
          <a:lstStyle/>
          <a:p>
            <a:pPr algn="ctr"/>
            <a:r>
              <a:rPr lang="en-US" sz="3600" b="1" dirty="0" smtClean="0">
                <a:solidFill>
                  <a:schemeClr val="accent6">
                    <a:lumMod val="20000"/>
                    <a:lumOff val="80000"/>
                  </a:schemeClr>
                </a:solidFill>
                <a:latin typeface="Arial" pitchFamily="34" charset="0"/>
                <a:cs typeface="Arial" pitchFamily="34" charset="0"/>
              </a:rPr>
              <a:t>Difference Between God’s Viewpoint and Man’s</a:t>
            </a:r>
            <a:endParaRPr lang="en-US" sz="3600" b="1" dirty="0">
              <a:solidFill>
                <a:schemeClr val="accent6">
                  <a:lumMod val="20000"/>
                  <a:lumOff val="80000"/>
                </a:schemeClr>
              </a:solidFill>
              <a:latin typeface="Arial" pitchFamily="34" charset="0"/>
              <a:cs typeface="Arial" pitchFamily="34" charset="0"/>
            </a:endParaRPr>
          </a:p>
        </p:txBody>
      </p:sp>
      <p:sp>
        <p:nvSpPr>
          <p:cNvPr id="7" name="TextBox 6"/>
          <p:cNvSpPr txBox="1"/>
          <p:nvPr/>
        </p:nvSpPr>
        <p:spPr>
          <a:xfrm>
            <a:off x="228600" y="381000"/>
            <a:ext cx="4419600" cy="347787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pitchFamily="34" charset="0"/>
                <a:cs typeface="Arial" pitchFamily="34" charset="0"/>
              </a:rPr>
              <a:t>“These things I have spoken to you, that in Me you may have peace. In the world you will have tribulation; but </a:t>
            </a:r>
            <a:r>
              <a:rPr lang="en-US" sz="2800" b="1" i="1" dirty="0" smtClean="0">
                <a:solidFill>
                  <a:schemeClr val="accent6">
                    <a:lumMod val="50000"/>
                  </a:schemeClr>
                </a:solidFill>
                <a:latin typeface="Arial" pitchFamily="34" charset="0"/>
                <a:cs typeface="Arial" pitchFamily="34" charset="0"/>
              </a:rPr>
              <a:t>be of good cheer, I have overcome the world</a:t>
            </a:r>
            <a:r>
              <a:rPr lang="en-US" sz="2800" i="1" dirty="0" smtClean="0">
                <a:solidFill>
                  <a:schemeClr val="accent6">
                    <a:lumMod val="50000"/>
                  </a:schemeClr>
                </a:solidFill>
                <a:latin typeface="Arial" pitchFamily="34" charset="0"/>
                <a:cs typeface="Arial" pitchFamily="34" charset="0"/>
              </a:rPr>
              <a:t>.” </a:t>
            </a:r>
            <a:r>
              <a:rPr lang="en-US" sz="2400" i="1" dirty="0" smtClean="0">
                <a:solidFill>
                  <a:schemeClr val="tx2">
                    <a:lumMod val="50000"/>
                  </a:schemeClr>
                </a:solidFill>
                <a:latin typeface="Arial" pitchFamily="34" charset="0"/>
                <a:cs typeface="Arial" pitchFamily="34" charset="0"/>
              </a:rPr>
              <a:t>                                    {John 16:33}</a:t>
            </a:r>
            <a:endParaRPr lang="en-US" sz="2400" i="1" dirty="0">
              <a:solidFill>
                <a:schemeClr val="tx2">
                  <a:lumMod val="50000"/>
                </a:schemeClr>
              </a:solidFill>
              <a:latin typeface="Arial" pitchFamily="34" charset="0"/>
              <a:cs typeface="Arial" pitchFamily="34" charset="0"/>
            </a:endParaRPr>
          </a:p>
        </p:txBody>
      </p:sp>
      <p:sp>
        <p:nvSpPr>
          <p:cNvPr id="8" name="TextBox 7"/>
          <p:cNvSpPr txBox="1"/>
          <p:nvPr/>
        </p:nvSpPr>
        <p:spPr>
          <a:xfrm>
            <a:off x="5029200" y="381000"/>
            <a:ext cx="3886200" cy="4278094"/>
          </a:xfrm>
          <a:prstGeom prst="rect">
            <a:avLst/>
          </a:prstGeom>
          <a:solidFill>
            <a:srgbClr val="FDEADA">
              <a:alpha val="74902"/>
            </a:srgbClr>
          </a:solidFill>
          <a:ln>
            <a:solidFill>
              <a:schemeClr val="tx2">
                <a:lumMod val="50000"/>
              </a:schemeClr>
            </a:solidFill>
          </a:ln>
        </p:spPr>
        <p:txBody>
          <a:bodyPr wrap="square" rtlCol="0">
            <a:spAutoFit/>
          </a:bodyPr>
          <a:lstStyle/>
          <a:p>
            <a:pPr marL="548640">
              <a:spcBef>
                <a:spcPts val="1200"/>
              </a:spcBef>
              <a:spcAft>
                <a:spcPts val="1200"/>
              </a:spcAft>
            </a:pPr>
            <a:r>
              <a:rPr lang="en-US" sz="2800" dirty="0" smtClean="0">
                <a:solidFill>
                  <a:schemeClr val="tx2">
                    <a:lumMod val="50000"/>
                  </a:schemeClr>
                </a:solidFill>
                <a:latin typeface="Arial" pitchFamily="34" charset="0"/>
                <a:cs typeface="Arial" pitchFamily="34" charset="0"/>
              </a:rPr>
              <a:t>The </a:t>
            </a:r>
            <a:r>
              <a:rPr lang="en-US" sz="2800" b="1" u="sng" dirty="0" smtClean="0">
                <a:solidFill>
                  <a:schemeClr val="tx2">
                    <a:lumMod val="50000"/>
                  </a:schemeClr>
                </a:solidFill>
                <a:latin typeface="Arial" pitchFamily="34" charset="0"/>
                <a:cs typeface="Arial" pitchFamily="34" charset="0"/>
              </a:rPr>
              <a:t>world</a:t>
            </a:r>
            <a:r>
              <a:rPr lang="en-US" sz="2800" b="1" dirty="0" smtClean="0">
                <a:solidFill>
                  <a:schemeClr val="tx2">
                    <a:lumMod val="50000"/>
                  </a:schemeClr>
                </a:solidFill>
                <a:latin typeface="Arial" pitchFamily="34" charset="0"/>
                <a:cs typeface="Arial" pitchFamily="34" charset="0"/>
              </a:rPr>
              <a:t> </a:t>
            </a:r>
            <a:r>
              <a:rPr lang="en-US" sz="2800" dirty="0" smtClean="0">
                <a:solidFill>
                  <a:schemeClr val="tx2">
                    <a:lumMod val="50000"/>
                  </a:schemeClr>
                </a:solidFill>
                <a:latin typeface="Arial" pitchFamily="34" charset="0"/>
                <a:cs typeface="Arial" pitchFamily="34" charset="0"/>
              </a:rPr>
              <a:t>sees persecutors and oppressors as conquerors. </a:t>
            </a:r>
          </a:p>
          <a:p>
            <a:pPr marL="548640">
              <a:spcAft>
                <a:spcPts val="1200"/>
              </a:spcAft>
            </a:pPr>
            <a:r>
              <a:rPr lang="en-US" sz="2800" b="1" u="sng" dirty="0" smtClean="0">
                <a:solidFill>
                  <a:schemeClr val="tx2">
                    <a:lumMod val="50000"/>
                  </a:schemeClr>
                </a:solidFill>
                <a:latin typeface="Arial" pitchFamily="34" charset="0"/>
                <a:cs typeface="Arial" pitchFamily="34" charset="0"/>
              </a:rPr>
              <a:t>God</a:t>
            </a:r>
            <a:r>
              <a:rPr lang="en-US" sz="2800" dirty="0" smtClean="0">
                <a:solidFill>
                  <a:schemeClr val="tx2">
                    <a:lumMod val="50000"/>
                  </a:schemeClr>
                </a:solidFill>
                <a:latin typeface="Arial" pitchFamily="34" charset="0"/>
                <a:cs typeface="Arial" pitchFamily="34" charset="0"/>
              </a:rPr>
              <a:t> views the oppressed and persecuted as conquerors.</a:t>
            </a:r>
            <a:endParaRPr lang="en-US" sz="2800" i="1" dirty="0" smtClean="0">
              <a:solidFill>
                <a:schemeClr val="tx2">
                  <a:lumMod val="50000"/>
                </a:schemeClr>
              </a:solidFill>
              <a:latin typeface="Arial" pitchFamily="34" charset="0"/>
              <a:cs typeface="Arial" pitchFamily="34" charset="0"/>
            </a:endParaRPr>
          </a:p>
          <a:p>
            <a:pPr marL="548640" algn="ctr">
              <a:spcAft>
                <a:spcPts val="1200"/>
              </a:spcAft>
            </a:pPr>
            <a:endParaRPr lang="en-US" sz="28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612475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cs typeface="Arial" pitchFamily="34" charset="0"/>
              </a:rPr>
              <a:t>“So when this corruptible has put on incorruption, and this mortal has put on immortality, then shall be brought to pass the saying that is written: ‘Death is swallowed up in victory. O Death, where is your sting? O Hades, where is your victory?’ The sting of death is sin, and the strength of sin is the law. But thanks be to God, who </a:t>
            </a:r>
            <a:r>
              <a:rPr lang="en-US" sz="2800" b="1" i="1" dirty="0" smtClean="0">
                <a:solidFill>
                  <a:schemeClr val="accent6">
                    <a:lumMod val="50000"/>
                  </a:schemeClr>
                </a:solidFill>
                <a:latin typeface="Arial Narrow" pitchFamily="34" charset="0"/>
                <a:cs typeface="Arial" pitchFamily="34" charset="0"/>
              </a:rPr>
              <a:t>gives us the victory through our Lord Jesus Christ</a:t>
            </a:r>
            <a:r>
              <a:rPr lang="en-US" sz="2800" i="1" dirty="0" smtClean="0">
                <a:solidFill>
                  <a:schemeClr val="accent6">
                    <a:lumMod val="50000"/>
                  </a:schemeClr>
                </a:solidFill>
                <a:latin typeface="Arial Narrow" pitchFamily="34" charset="0"/>
                <a:cs typeface="Arial" pitchFamily="34" charset="0"/>
              </a:rPr>
              <a:t>.”</a:t>
            </a:r>
            <a:r>
              <a:rPr lang="en-US" sz="2800" i="1" dirty="0" smtClean="0">
                <a:solidFill>
                  <a:schemeClr val="tx2">
                    <a:lumMod val="50000"/>
                  </a:schemeClr>
                </a:solidFill>
                <a:latin typeface="Arial Narrow" pitchFamily="34" charset="0"/>
                <a:cs typeface="Arial" pitchFamily="34" charset="0"/>
              </a:rPr>
              <a:t>  </a:t>
            </a:r>
            <a:r>
              <a:rPr lang="en-US" sz="2800" dirty="0" smtClean="0">
                <a:solidFill>
                  <a:schemeClr val="tx2">
                    <a:lumMod val="50000"/>
                  </a:schemeClr>
                </a:solidFill>
                <a:latin typeface="Arial Narrow" pitchFamily="34" charset="0"/>
                <a:cs typeface="Arial" pitchFamily="34" charset="0"/>
              </a:rPr>
              <a:t>                                     {1 Corinthians 15:54-57}</a:t>
            </a:r>
            <a:endParaRPr lang="en-US" sz="2800" dirty="0">
              <a:solidFill>
                <a:schemeClr val="tx2">
                  <a:lumMod val="50000"/>
                </a:schemeClr>
              </a:solidFill>
              <a:latin typeface="Arial Narrow" pitchFamily="34" charset="0"/>
              <a:cs typeface="Arial" pitchFamily="34" charset="0"/>
            </a:endParaRPr>
          </a:p>
        </p:txBody>
      </p:sp>
      <p:sp>
        <p:nvSpPr>
          <p:cNvPr id="8" name="TextBox 7"/>
          <p:cNvSpPr txBox="1"/>
          <p:nvPr/>
        </p:nvSpPr>
        <p:spPr>
          <a:xfrm>
            <a:off x="4876800" y="1447801"/>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3293209"/>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“Beloved, while I was very diligent to write to you concerning our</a:t>
            </a:r>
            <a:r>
              <a:rPr lang="en-US" sz="2600" i="1" dirty="0" smtClean="0">
                <a:latin typeface="Arial Narrow" pitchFamily="34" charset="0"/>
              </a:rPr>
              <a:t> </a:t>
            </a:r>
            <a:r>
              <a:rPr lang="en-US" sz="2600" b="1" i="1" dirty="0" smtClean="0">
                <a:solidFill>
                  <a:schemeClr val="accent6">
                    <a:lumMod val="50000"/>
                  </a:schemeClr>
                </a:solidFill>
                <a:latin typeface="Arial Narrow" pitchFamily="34" charset="0"/>
              </a:rPr>
              <a:t>common</a:t>
            </a:r>
            <a:r>
              <a:rPr lang="en-US" sz="2600" b="1" i="1" dirty="0" smtClean="0">
                <a:solidFill>
                  <a:srgbClr val="0000FF"/>
                </a:solidFill>
                <a:latin typeface="Arial Narrow" pitchFamily="34" charset="0"/>
              </a:rPr>
              <a:t> </a:t>
            </a:r>
            <a:r>
              <a:rPr lang="en-US" sz="2600" b="1" i="1" dirty="0" smtClean="0">
                <a:solidFill>
                  <a:schemeClr val="accent6">
                    <a:lumMod val="50000"/>
                  </a:schemeClr>
                </a:solidFill>
                <a:latin typeface="Arial Narrow" pitchFamily="34" charset="0"/>
              </a:rPr>
              <a:t>salvation</a:t>
            </a:r>
            <a:r>
              <a:rPr lang="en-US" sz="2600" i="1" dirty="0" smtClean="0">
                <a:latin typeface="Arial Narrow" pitchFamily="34" charset="0"/>
              </a:rPr>
              <a:t>, </a:t>
            </a:r>
            <a:r>
              <a:rPr lang="en-US" sz="2600" i="1" dirty="0" smtClean="0">
                <a:solidFill>
                  <a:schemeClr val="tx2">
                    <a:lumMod val="50000"/>
                  </a:schemeClr>
                </a:solidFill>
                <a:latin typeface="Arial Narrow" pitchFamily="34" charset="0"/>
              </a:rPr>
              <a:t>I found it necessary to write to you exhorting you to contend earnestly for the faith which was</a:t>
            </a:r>
            <a:r>
              <a:rPr lang="en-US" sz="2600" i="1" dirty="0" smtClean="0">
                <a:latin typeface="Arial Narrow" pitchFamily="34" charset="0"/>
              </a:rPr>
              <a:t> </a:t>
            </a:r>
            <a:r>
              <a:rPr lang="en-US" sz="2600" b="1" i="1" u="sng" dirty="0" smtClean="0">
                <a:solidFill>
                  <a:schemeClr val="accent6">
                    <a:lumMod val="50000"/>
                  </a:schemeClr>
                </a:solidFill>
                <a:latin typeface="Arial Narrow" pitchFamily="34" charset="0"/>
              </a:rPr>
              <a:t>once</a:t>
            </a:r>
            <a:r>
              <a:rPr lang="en-US" sz="2600" i="1" dirty="0" smtClean="0">
                <a:latin typeface="Arial Narrow" pitchFamily="34" charset="0"/>
              </a:rPr>
              <a:t> </a:t>
            </a:r>
            <a:r>
              <a:rPr lang="en-US" sz="2600" i="1" dirty="0" smtClean="0">
                <a:solidFill>
                  <a:schemeClr val="tx2">
                    <a:lumMod val="50000"/>
                  </a:schemeClr>
                </a:solidFill>
                <a:latin typeface="Arial Narrow" pitchFamily="34" charset="0"/>
              </a:rPr>
              <a:t>for all delivered to the saints.”                                       {Jude 3}</a:t>
            </a:r>
            <a:endParaRPr lang="en-US" sz="2600" i="1" dirty="0">
              <a:solidFill>
                <a:schemeClr val="tx2">
                  <a:lumMod val="50000"/>
                </a:schemeClr>
              </a:solidFill>
              <a:latin typeface="Arial Narrow" pitchFamily="34" charset="0"/>
            </a:endParaRPr>
          </a:p>
        </p:txBody>
      </p:sp>
      <p:sp>
        <p:nvSpPr>
          <p:cNvPr id="5" name="TextBox 4"/>
          <p:cNvSpPr txBox="1"/>
          <p:nvPr/>
        </p:nvSpPr>
        <p:spPr>
          <a:xfrm>
            <a:off x="228600" y="3962400"/>
            <a:ext cx="4419600" cy="2492990"/>
          </a:xfrm>
          <a:prstGeom prst="rect">
            <a:avLst/>
          </a:prstGeom>
          <a:solidFill>
            <a:srgbClr val="FDEADA">
              <a:alpha val="74902"/>
            </a:srgbClr>
          </a:solidFill>
          <a:ln>
            <a:solidFill>
              <a:schemeClr val="tx1"/>
            </a:solidFill>
          </a:ln>
        </p:spPr>
        <p:txBody>
          <a:bodyPr wrap="square" rtlCol="0">
            <a:spAutoFit/>
          </a:bodyPr>
          <a:lstStyle/>
          <a:p>
            <a:pPr algn="ctr"/>
            <a:r>
              <a:rPr lang="en-US" sz="2600" i="1" dirty="0" smtClean="0">
                <a:solidFill>
                  <a:schemeClr val="tx2">
                    <a:lumMod val="50000"/>
                  </a:schemeClr>
                </a:solidFill>
                <a:latin typeface="Arial Narrow" pitchFamily="34" charset="0"/>
              </a:rPr>
              <a:t>“Then the word of God spread, and the number of the disciples multiplied greatly in Jerusalem, and a great many of the priests were</a:t>
            </a:r>
            <a:r>
              <a:rPr lang="en-US" sz="2600" i="1" dirty="0" smtClean="0">
                <a:latin typeface="Arial Narrow" pitchFamily="34" charset="0"/>
              </a:rPr>
              <a:t> </a:t>
            </a:r>
            <a:r>
              <a:rPr lang="en-US" sz="2600" b="1" i="1" dirty="0" smtClean="0">
                <a:solidFill>
                  <a:schemeClr val="accent6">
                    <a:lumMod val="50000"/>
                  </a:schemeClr>
                </a:solidFill>
                <a:latin typeface="Arial Narrow" pitchFamily="34" charset="0"/>
              </a:rPr>
              <a:t>obedient to the faith</a:t>
            </a:r>
            <a:r>
              <a:rPr lang="en-US" sz="2600" i="1" dirty="0" smtClean="0">
                <a:solidFill>
                  <a:schemeClr val="accent6">
                    <a:lumMod val="50000"/>
                  </a:schemeClr>
                </a:solidFill>
                <a:latin typeface="Arial Narrow" pitchFamily="34" charset="0"/>
              </a:rPr>
              <a:t>.”</a:t>
            </a:r>
            <a:r>
              <a:rPr lang="en-US" sz="2600" i="1" dirty="0" smtClean="0">
                <a:latin typeface="Arial Narrow" pitchFamily="34" charset="0"/>
              </a:rPr>
              <a:t>                                       </a:t>
            </a:r>
            <a:r>
              <a:rPr lang="en-US" sz="2600" i="1" dirty="0" smtClean="0">
                <a:solidFill>
                  <a:schemeClr val="tx2">
                    <a:lumMod val="50000"/>
                  </a:schemeClr>
                </a:solidFill>
                <a:latin typeface="Arial Narrow" pitchFamily="34" charset="0"/>
              </a:rPr>
              <a:t>{Acts 6:7}</a:t>
            </a:r>
            <a:endParaRPr lang="en-US" sz="2600" i="1" dirty="0">
              <a:solidFill>
                <a:schemeClr val="tx2">
                  <a:lumMod val="50000"/>
                </a:schemeClr>
              </a:solidFill>
              <a:latin typeface="Arial Narrow" pitchFamily="34" charset="0"/>
            </a:endParaRPr>
          </a:p>
        </p:txBody>
      </p:sp>
      <p:sp>
        <p:nvSpPr>
          <p:cNvPr id="6" name="TextBox 5"/>
          <p:cNvSpPr txBox="1"/>
          <p:nvPr/>
        </p:nvSpPr>
        <p:spPr>
          <a:xfrm>
            <a:off x="4876800" y="1447801"/>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3693319"/>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“Whoever </a:t>
            </a:r>
            <a:r>
              <a:rPr lang="en-US" sz="2600" b="1" i="1" dirty="0" smtClean="0">
                <a:solidFill>
                  <a:schemeClr val="accent6">
                    <a:lumMod val="50000"/>
                  </a:schemeClr>
                </a:solidFill>
                <a:latin typeface="Arial Narrow" pitchFamily="34" charset="0"/>
              </a:rPr>
              <a:t>believes</a:t>
            </a:r>
            <a:r>
              <a:rPr lang="en-US" sz="2600" i="1" dirty="0" smtClean="0">
                <a:solidFill>
                  <a:schemeClr val="tx2">
                    <a:lumMod val="50000"/>
                  </a:schemeClr>
                </a:solidFill>
                <a:latin typeface="Arial Narrow" pitchFamily="34" charset="0"/>
              </a:rPr>
              <a:t> that Jesus is the Christ is born of God, and everyone who loves Him who begot also loves him who is begotten of Him. By this we know that we love the children of God, when we love God and </a:t>
            </a:r>
            <a:r>
              <a:rPr lang="en-US" sz="2600" b="1" i="1" dirty="0" smtClean="0">
                <a:solidFill>
                  <a:schemeClr val="accent6">
                    <a:lumMod val="50000"/>
                  </a:schemeClr>
                </a:solidFill>
                <a:latin typeface="Arial Narrow" pitchFamily="34" charset="0"/>
              </a:rPr>
              <a:t>keep His commandments</a:t>
            </a:r>
            <a:r>
              <a:rPr lang="en-US" sz="2600" i="1" dirty="0" smtClean="0">
                <a:solidFill>
                  <a:schemeClr val="accent6">
                    <a:lumMod val="50000"/>
                  </a:schemeClr>
                </a:solidFill>
                <a:latin typeface="Arial Narrow" pitchFamily="34" charset="0"/>
              </a:rPr>
              <a:t>.” </a:t>
            </a:r>
            <a:r>
              <a:rPr lang="en-US" sz="2600" i="1" dirty="0" smtClean="0">
                <a:solidFill>
                  <a:schemeClr val="tx2">
                    <a:lumMod val="50000"/>
                  </a:schemeClr>
                </a:solidFill>
                <a:latin typeface="Arial Narrow" pitchFamily="34" charset="0"/>
              </a:rPr>
              <a:t>                                      {1 John 5:1,2}</a:t>
            </a:r>
            <a:endParaRPr lang="en-US" sz="2600" i="1" dirty="0">
              <a:solidFill>
                <a:schemeClr val="tx2">
                  <a:lumMod val="50000"/>
                </a:schemeClr>
              </a:solidFill>
              <a:latin typeface="Arial Narrow" pitchFamily="34" charset="0"/>
            </a:endParaRPr>
          </a:p>
        </p:txBody>
      </p:sp>
      <p:sp>
        <p:nvSpPr>
          <p:cNvPr id="5" name="TextBox 4"/>
          <p:cNvSpPr txBox="1"/>
          <p:nvPr/>
        </p:nvSpPr>
        <p:spPr>
          <a:xfrm>
            <a:off x="152400" y="4800600"/>
            <a:ext cx="4419600" cy="1692771"/>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“Who is he who </a:t>
            </a:r>
            <a:r>
              <a:rPr lang="en-US" sz="2600" b="1" i="1" dirty="0" smtClean="0">
                <a:solidFill>
                  <a:schemeClr val="accent6">
                    <a:lumMod val="50000"/>
                  </a:schemeClr>
                </a:solidFill>
                <a:latin typeface="Arial Narrow" pitchFamily="34" charset="0"/>
              </a:rPr>
              <a:t>overcomes</a:t>
            </a:r>
            <a:r>
              <a:rPr lang="en-US" sz="2600" i="1" dirty="0" smtClean="0">
                <a:solidFill>
                  <a:schemeClr val="tx2">
                    <a:lumMod val="50000"/>
                  </a:schemeClr>
                </a:solidFill>
                <a:latin typeface="Arial Narrow" pitchFamily="34" charset="0"/>
              </a:rPr>
              <a:t> the world, but he who believes that Jesus is the Son of God?”                                       {1 John 5:5}</a:t>
            </a:r>
            <a:endParaRPr lang="en-US" sz="2600" i="1" dirty="0">
              <a:solidFill>
                <a:schemeClr val="tx2">
                  <a:lumMod val="50000"/>
                </a:schemeClr>
              </a:solidFill>
              <a:latin typeface="Arial Narrow" pitchFamily="34" charset="0"/>
            </a:endParaRPr>
          </a:p>
        </p:txBody>
      </p:sp>
      <p:sp>
        <p:nvSpPr>
          <p:cNvPr id="6" name="TextBox 5"/>
          <p:cNvSpPr txBox="1"/>
          <p:nvPr/>
        </p:nvSpPr>
        <p:spPr>
          <a:xfrm>
            <a:off x="4876800" y="1447801"/>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4493538"/>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“And every spirit that does not confess that Jesus Christ has come in the flesh is not of God. And this is the spirit of the Antichrist, which you have heard was coming, and is now already in the world. You are of God, little children, and have overcome them, because</a:t>
            </a:r>
            <a:r>
              <a:rPr lang="en-US" sz="2600" i="1" dirty="0" smtClean="0">
                <a:solidFill>
                  <a:schemeClr val="accent6">
                    <a:lumMod val="50000"/>
                  </a:schemeClr>
                </a:solidFill>
                <a:latin typeface="Arial Narrow" pitchFamily="34" charset="0"/>
              </a:rPr>
              <a:t> </a:t>
            </a:r>
            <a:r>
              <a:rPr lang="en-US" sz="2600" b="1" i="1" dirty="0" smtClean="0">
                <a:solidFill>
                  <a:schemeClr val="accent6">
                    <a:lumMod val="50000"/>
                  </a:schemeClr>
                </a:solidFill>
                <a:latin typeface="Arial Narrow" pitchFamily="34" charset="0"/>
              </a:rPr>
              <a:t>He who is in you is greater than he who is in the world</a:t>
            </a:r>
            <a:r>
              <a:rPr lang="en-US" sz="2600" i="1" dirty="0" smtClean="0">
                <a:solidFill>
                  <a:schemeClr val="accent6">
                    <a:lumMod val="50000"/>
                  </a:schemeClr>
                </a:solidFill>
                <a:latin typeface="Arial Narrow" pitchFamily="34" charset="0"/>
              </a:rPr>
              <a:t>.”</a:t>
            </a:r>
            <a:r>
              <a:rPr lang="en-US" sz="2600" i="1" dirty="0" smtClean="0">
                <a:solidFill>
                  <a:schemeClr val="tx2">
                    <a:lumMod val="50000"/>
                  </a:schemeClr>
                </a:solidFill>
                <a:latin typeface="Arial Narrow" pitchFamily="34" charset="0"/>
              </a:rPr>
              <a:t>  {1 John 4:3,4}</a:t>
            </a:r>
            <a:endParaRPr lang="en-US" sz="2600" i="1" dirty="0">
              <a:solidFill>
                <a:schemeClr val="tx2">
                  <a:lumMod val="50000"/>
                </a:schemeClr>
              </a:solidFill>
              <a:latin typeface="Arial Narrow" pitchFamily="34" charset="0"/>
            </a:endParaRPr>
          </a:p>
        </p:txBody>
      </p:sp>
      <p:sp>
        <p:nvSpPr>
          <p:cNvPr id="5" name="TextBox 4"/>
          <p:cNvSpPr txBox="1"/>
          <p:nvPr/>
        </p:nvSpPr>
        <p:spPr>
          <a:xfrm>
            <a:off x="228600" y="5042118"/>
            <a:ext cx="4419600" cy="138499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Either overcome the world or be overcome by the world!</a:t>
            </a:r>
            <a:endParaRPr lang="en-US" sz="2800" b="1" dirty="0">
              <a:solidFill>
                <a:schemeClr val="tx2">
                  <a:lumMod val="50000"/>
                </a:schemeClr>
              </a:solidFill>
              <a:latin typeface="Arial" pitchFamily="34" charset="0"/>
              <a:cs typeface="Arial" pitchFamily="34" charset="0"/>
            </a:endParaRPr>
          </a:p>
        </p:txBody>
      </p:sp>
      <p:sp>
        <p:nvSpPr>
          <p:cNvPr id="6" name="TextBox 5"/>
          <p:cNvSpPr txBox="1"/>
          <p:nvPr/>
        </p:nvSpPr>
        <p:spPr>
          <a:xfrm>
            <a:off x="4876800" y="1447801"/>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Autofit/>
          </a:bodyPr>
          <a:lstStyle/>
          <a:p>
            <a:pPr eaLnBrk="1" hangingPunct="1">
              <a:lnSpc>
                <a:spcPct val="95000"/>
              </a:lnSpc>
              <a:defRPr/>
            </a:pPr>
            <a:r>
              <a:rPr lang="en-US" sz="4000" b="1" dirty="0" smtClean="0">
                <a:solidFill>
                  <a:schemeClr val="tx2">
                    <a:lumMod val="50000"/>
                  </a:schemeClr>
                </a:solidFill>
                <a:latin typeface="Arial" pitchFamily="34" charset="0"/>
                <a:cs typeface="Arial" pitchFamily="34" charset="0"/>
              </a:rPr>
              <a:t>Bad Things Happen </a:t>
            </a:r>
            <a:br>
              <a:rPr lang="en-US" sz="4000" b="1" dirty="0" smtClean="0">
                <a:solidFill>
                  <a:schemeClr val="tx2">
                    <a:lumMod val="50000"/>
                  </a:schemeClr>
                </a:solidFill>
                <a:latin typeface="Arial" pitchFamily="34" charset="0"/>
                <a:cs typeface="Arial" pitchFamily="34" charset="0"/>
              </a:rPr>
            </a:br>
            <a:r>
              <a:rPr lang="en-US" sz="4000" b="1" dirty="0" smtClean="0">
                <a:solidFill>
                  <a:schemeClr val="tx2">
                    <a:lumMod val="50000"/>
                  </a:schemeClr>
                </a:solidFill>
                <a:latin typeface="Arial" pitchFamily="34" charset="0"/>
                <a:cs typeface="Arial" pitchFamily="34" charset="0"/>
              </a:rPr>
              <a:t>to Good People</a:t>
            </a:r>
          </a:p>
        </p:txBody>
      </p:sp>
      <p:sp>
        <p:nvSpPr>
          <p:cNvPr id="67595" name="Text Box 11"/>
          <p:cNvSpPr txBox="1">
            <a:spLocks noChangeArrowheads="1"/>
          </p:cNvSpPr>
          <p:nvPr/>
        </p:nvSpPr>
        <p:spPr bwMode="auto">
          <a:xfrm>
            <a:off x="533400" y="1583353"/>
            <a:ext cx="8077200" cy="4893647"/>
          </a:xfrm>
          <a:prstGeom prst="rect">
            <a:avLst/>
          </a:prstGeom>
          <a:noFill/>
          <a:ln w="9525">
            <a:noFill/>
            <a:miter lim="800000"/>
            <a:headEnd/>
            <a:tailEnd/>
          </a:ln>
          <a:effectLst/>
        </p:spPr>
        <p:txBody>
          <a:bodyPr>
            <a:spAutoFit/>
          </a:bodyPr>
          <a:lstStyle/>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Good Things Happen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to Bad People</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The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God of This World</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In the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Valley of Temptation</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In the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Valley of Death</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In the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Valley of Despair</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a:p>
            <a:pPr algn="ctr">
              <a:spcAft>
                <a:spcPts val="1200"/>
              </a:spcAft>
              <a:defRPr/>
            </a:pPr>
            <a:r>
              <a:rPr lang="en-US" sz="3600" dirty="0">
                <a:solidFill>
                  <a:schemeClr val="bg1"/>
                </a:solidFill>
                <a:effectLst>
                  <a:outerShdw blurRad="38100" dist="38100" dir="2700000" algn="tl">
                    <a:srgbClr val="808080"/>
                  </a:outerShdw>
                </a:effectLst>
                <a:latin typeface="Arial" pitchFamily="34" charset="0"/>
                <a:cs typeface="Arial" pitchFamily="34" charset="0"/>
              </a:rPr>
              <a:t>The </a:t>
            </a:r>
            <a:r>
              <a:rPr lang="en-US" sz="3600" dirty="0" smtClean="0">
                <a:solidFill>
                  <a:schemeClr val="bg1"/>
                </a:solidFill>
                <a:effectLst>
                  <a:outerShdw blurRad="38100" dist="38100" dir="2700000" algn="tl">
                    <a:srgbClr val="808080"/>
                  </a:outerShdw>
                </a:effectLst>
                <a:latin typeface="Arial" pitchFamily="34" charset="0"/>
                <a:cs typeface="Arial" pitchFamily="34" charset="0"/>
              </a:rPr>
              <a:t>Plains of </a:t>
            </a:r>
            <a:r>
              <a:rPr lang="en-US" sz="3600" dirty="0">
                <a:solidFill>
                  <a:schemeClr val="bg1"/>
                </a:solidFill>
                <a:effectLst>
                  <a:outerShdw blurRad="38100" dist="38100" dir="2700000" algn="tl">
                    <a:srgbClr val="808080"/>
                  </a:outerShdw>
                </a:effectLst>
                <a:latin typeface="Arial" pitchFamily="34" charset="0"/>
                <a:cs typeface="Arial" pitchFamily="34" charset="0"/>
              </a:rPr>
              <a:t>Compromise</a:t>
            </a:r>
          </a:p>
          <a:p>
            <a:pPr algn="ctr">
              <a:spcAft>
                <a:spcPts val="1200"/>
              </a:spcAft>
              <a:defRPr/>
            </a:pPr>
            <a:r>
              <a:rPr lang="en-US" sz="3600" dirty="0" smtClean="0">
                <a:solidFill>
                  <a:schemeClr val="bg1"/>
                </a:solidFill>
                <a:effectLst>
                  <a:outerShdw blurRad="38100" dist="38100" dir="2700000" algn="tl">
                    <a:srgbClr val="808080"/>
                  </a:outerShdw>
                </a:effectLst>
                <a:latin typeface="Arial" pitchFamily="34" charset="0"/>
                <a:cs typeface="Arial" pitchFamily="34" charset="0"/>
              </a:rPr>
              <a:t>Feeling Forsaken…</a:t>
            </a:r>
            <a:endParaRPr lang="en-US" sz="3600" dirty="0">
              <a:solidFill>
                <a:schemeClr val="bg1"/>
              </a:solidFill>
              <a:effectLst>
                <a:outerShdw blurRad="38100" dist="38100" dir="2700000" algn="tl">
                  <a:srgbClr val="808080"/>
                </a:outerShdw>
              </a:effectLst>
              <a:latin typeface="Arial" pitchFamily="34" charset="0"/>
              <a:cs typeface="Arial"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arn(outHorizontal)">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7595">
                                            <p:txEl>
                                              <p:pRg st="0" end="0"/>
                                            </p:txEl>
                                          </p:spTgt>
                                        </p:tgtEl>
                                        <p:attrNameLst>
                                          <p:attrName>style.visibility</p:attrName>
                                        </p:attrNameLst>
                                      </p:cBhvr>
                                      <p:to>
                                        <p:strVal val="visible"/>
                                      </p:to>
                                    </p:set>
                                    <p:animEffect transition="in" filter="barn(outHorizontal)">
                                      <p:cBhvr>
                                        <p:cTn id="12" dur="500"/>
                                        <p:tgtEl>
                                          <p:spTgt spid="675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7595">
                                            <p:txEl>
                                              <p:pRg st="1" end="1"/>
                                            </p:txEl>
                                          </p:spTgt>
                                        </p:tgtEl>
                                        <p:attrNameLst>
                                          <p:attrName>style.visibility</p:attrName>
                                        </p:attrNameLst>
                                      </p:cBhvr>
                                      <p:to>
                                        <p:strVal val="visible"/>
                                      </p:to>
                                    </p:set>
                                    <p:animEffect transition="in" filter="slide(fromBottom)">
                                      <p:cBhvr>
                                        <p:cTn id="17" dur="500"/>
                                        <p:tgtEl>
                                          <p:spTgt spid="675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7595">
                                            <p:txEl>
                                              <p:pRg st="2" end="2"/>
                                            </p:txEl>
                                          </p:spTgt>
                                        </p:tgtEl>
                                        <p:attrNameLst>
                                          <p:attrName>style.visibility</p:attrName>
                                        </p:attrNameLst>
                                      </p:cBhvr>
                                      <p:to>
                                        <p:strVal val="visible"/>
                                      </p:to>
                                    </p:set>
                                    <p:animEffect transition="in" filter="slide(fromBottom)">
                                      <p:cBhvr>
                                        <p:cTn id="22" dur="500"/>
                                        <p:tgtEl>
                                          <p:spTgt spid="675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7595">
                                            <p:txEl>
                                              <p:pRg st="3" end="3"/>
                                            </p:txEl>
                                          </p:spTgt>
                                        </p:tgtEl>
                                        <p:attrNameLst>
                                          <p:attrName>style.visibility</p:attrName>
                                        </p:attrNameLst>
                                      </p:cBhvr>
                                      <p:to>
                                        <p:strVal val="visible"/>
                                      </p:to>
                                    </p:set>
                                    <p:animEffect transition="in" filter="slide(fromBottom)">
                                      <p:cBhvr>
                                        <p:cTn id="27" dur="500"/>
                                        <p:tgtEl>
                                          <p:spTgt spid="675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7595">
                                            <p:txEl>
                                              <p:pRg st="4" end="4"/>
                                            </p:txEl>
                                          </p:spTgt>
                                        </p:tgtEl>
                                        <p:attrNameLst>
                                          <p:attrName>style.visibility</p:attrName>
                                        </p:attrNameLst>
                                      </p:cBhvr>
                                      <p:to>
                                        <p:strVal val="visible"/>
                                      </p:to>
                                    </p:set>
                                    <p:animEffect transition="in" filter="slide(fromBottom)">
                                      <p:cBhvr>
                                        <p:cTn id="32" dur="500"/>
                                        <p:tgtEl>
                                          <p:spTgt spid="675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67595">
                                            <p:txEl>
                                              <p:pRg st="5" end="5"/>
                                            </p:txEl>
                                          </p:spTgt>
                                        </p:tgtEl>
                                        <p:attrNameLst>
                                          <p:attrName>style.visibility</p:attrName>
                                        </p:attrNameLst>
                                      </p:cBhvr>
                                      <p:to>
                                        <p:strVal val="visible"/>
                                      </p:to>
                                    </p:set>
                                    <p:animEffect transition="in" filter="slide(fromBottom)">
                                      <p:cBhvr>
                                        <p:cTn id="37" dur="500"/>
                                        <p:tgtEl>
                                          <p:spTgt spid="675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67595">
                                            <p:txEl>
                                              <p:pRg st="6" end="6"/>
                                            </p:txEl>
                                          </p:spTgt>
                                        </p:tgtEl>
                                        <p:attrNameLst>
                                          <p:attrName>style.visibility</p:attrName>
                                        </p:attrNameLst>
                                      </p:cBhvr>
                                      <p:to>
                                        <p:strVal val="visible"/>
                                      </p:to>
                                    </p:set>
                                    <p:animEffect transition="in" filter="slide(fromBottom)">
                                      <p:cBhvr>
                                        <p:cTn id="42" dur="500"/>
                                        <p:tgtEl>
                                          <p:spTgt spid="67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28600" y="381000"/>
            <a:ext cx="4419600" cy="138499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rPr>
              <a:t>“Casting all your </a:t>
            </a:r>
            <a:r>
              <a:rPr lang="en-US" sz="2800" b="1" i="1" dirty="0" smtClean="0">
                <a:solidFill>
                  <a:schemeClr val="accent6">
                    <a:lumMod val="50000"/>
                  </a:schemeClr>
                </a:solidFill>
                <a:latin typeface="Arial Narrow" pitchFamily="34" charset="0"/>
              </a:rPr>
              <a:t>care upon Him</a:t>
            </a:r>
            <a:r>
              <a:rPr lang="en-US" sz="2800" i="1" dirty="0" smtClean="0">
                <a:solidFill>
                  <a:schemeClr val="accent6">
                    <a:lumMod val="50000"/>
                  </a:schemeClr>
                </a:solidFill>
                <a:latin typeface="Arial Narrow" pitchFamily="34" charset="0"/>
              </a:rPr>
              <a:t>,</a:t>
            </a:r>
            <a:r>
              <a:rPr lang="en-US" sz="2800" i="1" dirty="0" smtClean="0">
                <a:latin typeface="Arial Narrow" pitchFamily="34" charset="0"/>
              </a:rPr>
              <a:t> </a:t>
            </a:r>
            <a:r>
              <a:rPr lang="en-US" sz="2800" i="1" dirty="0" smtClean="0">
                <a:solidFill>
                  <a:schemeClr val="tx2">
                    <a:lumMod val="50000"/>
                  </a:schemeClr>
                </a:solidFill>
                <a:latin typeface="Arial Narrow" pitchFamily="34" charset="0"/>
              </a:rPr>
              <a:t>for He cares for you.”                                       {1 Peter 5:7}</a:t>
            </a:r>
            <a:endParaRPr lang="en-US" sz="2800" i="1" dirty="0">
              <a:solidFill>
                <a:schemeClr val="tx2">
                  <a:lumMod val="50000"/>
                </a:schemeClr>
              </a:solidFill>
              <a:latin typeface="Arial Narrow" pitchFamily="34" charset="0"/>
            </a:endParaRPr>
          </a:p>
        </p:txBody>
      </p:sp>
      <p:sp>
        <p:nvSpPr>
          <p:cNvPr id="5" name="TextBox 4"/>
          <p:cNvSpPr txBox="1"/>
          <p:nvPr/>
        </p:nvSpPr>
        <p:spPr>
          <a:xfrm>
            <a:off x="4800600" y="3124200"/>
            <a:ext cx="4191000" cy="1815882"/>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dirty="0" smtClean="0">
                <a:solidFill>
                  <a:schemeClr val="tx2">
                    <a:lumMod val="50000"/>
                  </a:schemeClr>
                </a:solidFill>
                <a:latin typeface="Arial Narrow" pitchFamily="34" charset="0"/>
              </a:rPr>
              <a:t>How can we claim </a:t>
            </a:r>
            <a:r>
              <a:rPr lang="en-US" sz="2800" b="1" dirty="0" smtClean="0">
                <a:solidFill>
                  <a:schemeClr val="accent6">
                    <a:lumMod val="50000"/>
                  </a:schemeClr>
                </a:solidFill>
                <a:latin typeface="Arial Narrow" pitchFamily="34" charset="0"/>
              </a:rPr>
              <a:t>VICTORY</a:t>
            </a:r>
            <a:r>
              <a:rPr lang="en-US" sz="2800" dirty="0" smtClean="0">
                <a:latin typeface="Arial Narrow" pitchFamily="34" charset="0"/>
              </a:rPr>
              <a:t> </a:t>
            </a:r>
            <a:r>
              <a:rPr lang="en-US" sz="2800" dirty="0" smtClean="0">
                <a:solidFill>
                  <a:schemeClr val="tx2">
                    <a:lumMod val="50000"/>
                  </a:schemeClr>
                </a:solidFill>
                <a:latin typeface="Arial Narrow" pitchFamily="34" charset="0"/>
              </a:rPr>
              <a:t>when at times it seems we are </a:t>
            </a:r>
            <a:r>
              <a:rPr lang="en-US" sz="2800" b="1" dirty="0" smtClean="0">
                <a:solidFill>
                  <a:schemeClr val="tx2">
                    <a:lumMod val="50000"/>
                  </a:schemeClr>
                </a:solidFill>
                <a:latin typeface="Arial Narrow" pitchFamily="34" charset="0"/>
              </a:rPr>
              <a:t>WORSE</a:t>
            </a:r>
            <a:r>
              <a:rPr lang="en-US" sz="2800" dirty="0" smtClean="0">
                <a:solidFill>
                  <a:schemeClr val="tx2">
                    <a:lumMod val="50000"/>
                  </a:schemeClr>
                </a:solidFill>
                <a:latin typeface="Arial Narrow" pitchFamily="34" charset="0"/>
              </a:rPr>
              <a:t> </a:t>
            </a:r>
            <a:r>
              <a:rPr lang="en-US" sz="2800" b="1" dirty="0" smtClean="0">
                <a:solidFill>
                  <a:schemeClr val="tx2">
                    <a:lumMod val="50000"/>
                  </a:schemeClr>
                </a:solidFill>
                <a:latin typeface="Arial Narrow" pitchFamily="34" charset="0"/>
              </a:rPr>
              <a:t>OFF</a:t>
            </a:r>
            <a:r>
              <a:rPr lang="en-US" sz="2800" dirty="0" smtClean="0">
                <a:solidFill>
                  <a:schemeClr val="tx2">
                    <a:lumMod val="50000"/>
                  </a:schemeClr>
                </a:solidFill>
                <a:latin typeface="Arial Narrow" pitchFamily="34" charset="0"/>
              </a:rPr>
              <a:t> than the most </a:t>
            </a:r>
            <a:r>
              <a:rPr lang="en-US" sz="2800" b="1" dirty="0" smtClean="0">
                <a:solidFill>
                  <a:schemeClr val="tx2">
                    <a:lumMod val="50000"/>
                  </a:schemeClr>
                </a:solidFill>
                <a:latin typeface="Arial Narrow" pitchFamily="34" charset="0"/>
              </a:rPr>
              <a:t>UNGODLY</a:t>
            </a:r>
            <a:r>
              <a:rPr lang="en-US" sz="2800" dirty="0" smtClean="0">
                <a:solidFill>
                  <a:schemeClr val="tx2">
                    <a:lumMod val="50000"/>
                  </a:schemeClr>
                </a:solidFill>
                <a:latin typeface="Arial Narrow" pitchFamily="34" charset="0"/>
              </a:rPr>
              <a:t> in the world?</a:t>
            </a:r>
            <a:endParaRPr lang="en-US" sz="2800" dirty="0">
              <a:solidFill>
                <a:schemeClr val="tx2">
                  <a:lumMod val="50000"/>
                </a:schemeClr>
              </a:solidFill>
              <a:latin typeface="Arial Narrow" pitchFamily="34" charset="0"/>
            </a:endParaRPr>
          </a:p>
        </p:txBody>
      </p:sp>
      <p:sp>
        <p:nvSpPr>
          <p:cNvPr id="6" name="TextBox 5"/>
          <p:cNvSpPr txBox="1"/>
          <p:nvPr/>
        </p:nvSpPr>
        <p:spPr>
          <a:xfrm>
            <a:off x="152400" y="2667000"/>
            <a:ext cx="4419600" cy="3970318"/>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rPr>
              <a:t>“No temptation has overtaken you except such as is common to man; but God is faithful, who will not allow you to be tempted beyond what you are able, but with the temptation will also make the</a:t>
            </a:r>
            <a:r>
              <a:rPr lang="en-US" sz="2800" i="1" dirty="0" smtClean="0">
                <a:latin typeface="Arial Narrow" pitchFamily="34" charset="0"/>
              </a:rPr>
              <a:t> </a:t>
            </a:r>
            <a:r>
              <a:rPr lang="en-US" sz="2800" b="1" i="1" dirty="0" smtClean="0">
                <a:solidFill>
                  <a:schemeClr val="accent6">
                    <a:lumMod val="50000"/>
                  </a:schemeClr>
                </a:solidFill>
                <a:latin typeface="Arial Narrow" pitchFamily="34" charset="0"/>
              </a:rPr>
              <a:t>way of escape</a:t>
            </a:r>
            <a:r>
              <a:rPr lang="en-US" sz="2800" i="1" dirty="0" smtClean="0">
                <a:solidFill>
                  <a:schemeClr val="accent6">
                    <a:lumMod val="50000"/>
                  </a:schemeClr>
                </a:solidFill>
                <a:latin typeface="Arial Narrow" pitchFamily="34" charset="0"/>
              </a:rPr>
              <a:t>, </a:t>
            </a:r>
            <a:r>
              <a:rPr lang="en-US" sz="2800" i="1" dirty="0" smtClean="0">
                <a:solidFill>
                  <a:schemeClr val="tx2">
                    <a:lumMod val="50000"/>
                  </a:schemeClr>
                </a:solidFill>
                <a:latin typeface="Arial Narrow" pitchFamily="34" charset="0"/>
              </a:rPr>
              <a:t>that you may be able to bear it.”                                       {1 Corinthians 10:13}</a:t>
            </a:r>
            <a:endParaRPr lang="en-US" sz="2800" i="1" dirty="0">
              <a:solidFill>
                <a:schemeClr val="tx2">
                  <a:lumMod val="50000"/>
                </a:schemeClr>
              </a:solidFill>
              <a:latin typeface="Arial Narrow" pitchFamily="34" charset="0"/>
            </a:endParaRPr>
          </a:p>
        </p:txBody>
      </p:sp>
      <p:sp>
        <p:nvSpPr>
          <p:cNvPr id="9" name="TextBox 8"/>
          <p:cNvSpPr txBox="1"/>
          <p:nvPr/>
        </p:nvSpPr>
        <p:spPr>
          <a:xfrm>
            <a:off x="4876800" y="381000"/>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4800600" y="3124200"/>
            <a:ext cx="4191000" cy="150810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Narrow" pitchFamily="34" charset="0"/>
              </a:rPr>
              <a:t>Ecclesiastes 2:1-11</a:t>
            </a:r>
          </a:p>
          <a:p>
            <a:pPr algn="ctr"/>
            <a:r>
              <a:rPr lang="en-US" sz="3200" i="1" dirty="0" smtClean="0">
                <a:solidFill>
                  <a:schemeClr val="tx2">
                    <a:lumMod val="50000"/>
                  </a:schemeClr>
                </a:solidFill>
                <a:latin typeface="Arial Narrow" pitchFamily="34" charset="0"/>
              </a:rPr>
              <a:t>“All is vanity and grasping after wind.”</a:t>
            </a:r>
            <a:endParaRPr lang="en-US" sz="3200" i="1" dirty="0">
              <a:solidFill>
                <a:schemeClr val="tx2">
                  <a:lumMod val="50000"/>
                </a:schemeClr>
              </a:solidFill>
              <a:latin typeface="Arial Narrow" pitchFamily="34" charset="0"/>
            </a:endParaRPr>
          </a:p>
        </p:txBody>
      </p:sp>
      <p:sp>
        <p:nvSpPr>
          <p:cNvPr id="6" name="TextBox 5"/>
          <p:cNvSpPr txBox="1"/>
          <p:nvPr/>
        </p:nvSpPr>
        <p:spPr>
          <a:xfrm>
            <a:off x="228600" y="381000"/>
            <a:ext cx="4419600" cy="6093976"/>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“For I considered all this in my heart, so that I could declare it all: that the righteous and the wise and</a:t>
            </a:r>
            <a:r>
              <a:rPr lang="en-US" sz="2600" i="1" dirty="0" smtClean="0">
                <a:latin typeface="Arial Narrow" pitchFamily="34" charset="0"/>
              </a:rPr>
              <a:t> </a:t>
            </a:r>
            <a:r>
              <a:rPr lang="en-US" sz="2600" b="1" i="1" dirty="0" smtClean="0">
                <a:solidFill>
                  <a:schemeClr val="accent6">
                    <a:lumMod val="50000"/>
                  </a:schemeClr>
                </a:solidFill>
                <a:latin typeface="Arial Narrow" pitchFamily="34" charset="0"/>
              </a:rPr>
              <a:t>their works are in the hand of God</a:t>
            </a:r>
            <a:r>
              <a:rPr lang="en-US" sz="2600" i="1" dirty="0" smtClean="0">
                <a:solidFill>
                  <a:schemeClr val="accent6">
                    <a:lumMod val="50000"/>
                  </a:schemeClr>
                </a:solidFill>
                <a:latin typeface="Arial Narrow" pitchFamily="34" charset="0"/>
              </a:rPr>
              <a:t>. </a:t>
            </a:r>
            <a:r>
              <a:rPr lang="en-US" sz="2600" i="1" dirty="0" smtClean="0">
                <a:solidFill>
                  <a:schemeClr val="tx2">
                    <a:lumMod val="50000"/>
                  </a:schemeClr>
                </a:solidFill>
                <a:latin typeface="Arial Narrow" pitchFamily="34" charset="0"/>
              </a:rPr>
              <a:t>People know neither love nor hatred by anything they see before them. All things come alike to all: </a:t>
            </a:r>
            <a:r>
              <a:rPr lang="en-US" sz="2600" b="1" i="1" dirty="0" smtClean="0">
                <a:solidFill>
                  <a:schemeClr val="accent6">
                    <a:lumMod val="50000"/>
                  </a:schemeClr>
                </a:solidFill>
                <a:latin typeface="Arial Narrow" pitchFamily="34" charset="0"/>
              </a:rPr>
              <a:t>One event happens to the righteous and the wicked</a:t>
            </a:r>
            <a:r>
              <a:rPr lang="en-US" sz="2600" i="1" dirty="0" smtClean="0">
                <a:solidFill>
                  <a:schemeClr val="accent6">
                    <a:lumMod val="50000"/>
                  </a:schemeClr>
                </a:solidFill>
                <a:latin typeface="Arial Narrow" pitchFamily="34" charset="0"/>
              </a:rPr>
              <a:t>;</a:t>
            </a:r>
            <a:r>
              <a:rPr lang="en-US" sz="2600" i="1" dirty="0" smtClean="0">
                <a:latin typeface="Arial Narrow" pitchFamily="34" charset="0"/>
              </a:rPr>
              <a:t> t</a:t>
            </a:r>
            <a:r>
              <a:rPr lang="en-US" sz="2600" i="1" dirty="0" smtClean="0">
                <a:solidFill>
                  <a:schemeClr val="tx2">
                    <a:lumMod val="50000"/>
                  </a:schemeClr>
                </a:solidFill>
                <a:latin typeface="Arial Narrow" pitchFamily="34" charset="0"/>
              </a:rPr>
              <a:t>o the good, the clean, and the unclean; to him who sacrifices and him who does not sacrifice. As is the good, so is the sinner; he who takes an oath as he who fears an oath.” {Ecclesiastes 9:1,2}</a:t>
            </a:r>
            <a:endParaRPr lang="en-US" sz="2600" i="1" dirty="0">
              <a:solidFill>
                <a:schemeClr val="tx2">
                  <a:lumMod val="50000"/>
                </a:schemeClr>
              </a:solidFill>
              <a:latin typeface="Arial Narrow" pitchFamily="34" charset="0"/>
            </a:endParaRPr>
          </a:p>
        </p:txBody>
      </p:sp>
      <p:sp>
        <p:nvSpPr>
          <p:cNvPr id="7" name="TextBox 6"/>
          <p:cNvSpPr txBox="1"/>
          <p:nvPr/>
        </p:nvSpPr>
        <p:spPr>
          <a:xfrm>
            <a:off x="4876800" y="381000"/>
            <a:ext cx="4038600" cy="2308324"/>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3600" b="1" dirty="0" smtClean="0">
                <a:solidFill>
                  <a:schemeClr val="tx2">
                    <a:lumMod val="50000"/>
                  </a:schemeClr>
                </a:solidFill>
                <a:latin typeface="Arial" pitchFamily="34" charset="0"/>
                <a:cs typeface="Arial" pitchFamily="34" charset="0"/>
              </a:rPr>
              <a:t>In what way is the Christian victorious?</a:t>
            </a:r>
            <a:endParaRPr lang="en-US" sz="3600" b="1" i="1" dirty="0" smtClean="0">
              <a:solidFill>
                <a:schemeClr val="tx2">
                  <a:lumMod val="50000"/>
                </a:schemeClr>
              </a:solidFill>
              <a:latin typeface="Arial" pitchFamily="34" charset="0"/>
              <a:cs typeface="Arial" pitchFamily="34" charset="0"/>
            </a:endParaRPr>
          </a:p>
          <a:p>
            <a:pPr algn="ctr"/>
            <a:endParaRPr lang="en-US" sz="36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876800" y="381000"/>
            <a:ext cx="4038600" cy="243143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4000" b="1" dirty="0" smtClean="0">
                <a:solidFill>
                  <a:schemeClr val="tx2">
                    <a:lumMod val="50000"/>
                  </a:schemeClr>
                </a:solidFill>
                <a:latin typeface="Arial" pitchFamily="34" charset="0"/>
                <a:cs typeface="Arial" pitchFamily="34" charset="0"/>
              </a:rPr>
              <a:t>What is this eternal weight of glory?</a:t>
            </a:r>
            <a:endParaRPr lang="en-US" sz="4000" b="1" i="1" dirty="0" smtClean="0">
              <a:solidFill>
                <a:schemeClr val="tx2">
                  <a:lumMod val="50000"/>
                </a:schemeClr>
              </a:solidFill>
              <a:latin typeface="Arial" pitchFamily="34" charset="0"/>
              <a:cs typeface="Arial" pitchFamily="34" charset="0"/>
            </a:endParaRPr>
          </a:p>
          <a:p>
            <a:pPr algn="ctr"/>
            <a:endParaRPr lang="en-US" sz="3200" i="1" dirty="0">
              <a:solidFill>
                <a:schemeClr val="tx2">
                  <a:lumMod val="50000"/>
                </a:schemeClr>
              </a:solidFill>
              <a:latin typeface="Arial" pitchFamily="34" charset="0"/>
              <a:cs typeface="Arial" pitchFamily="34" charset="0"/>
            </a:endParaRPr>
          </a:p>
        </p:txBody>
      </p:sp>
      <p:sp>
        <p:nvSpPr>
          <p:cNvPr id="6" name="TextBox 5"/>
          <p:cNvSpPr txBox="1"/>
          <p:nvPr/>
        </p:nvSpPr>
        <p:spPr>
          <a:xfrm>
            <a:off x="228600" y="381000"/>
            <a:ext cx="4419600" cy="4832092"/>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rPr>
              <a:t>“For our light affliction, which is but for a moment, is working for us a</a:t>
            </a:r>
            <a:r>
              <a:rPr lang="en-US" sz="2800" i="1" dirty="0" smtClean="0">
                <a:latin typeface="Arial Narrow" pitchFamily="34" charset="0"/>
              </a:rPr>
              <a:t> </a:t>
            </a:r>
            <a:r>
              <a:rPr lang="en-US" sz="2800" b="1" i="1" dirty="0" smtClean="0">
                <a:solidFill>
                  <a:schemeClr val="accent6">
                    <a:lumMod val="50000"/>
                  </a:schemeClr>
                </a:solidFill>
                <a:latin typeface="Arial Narrow" pitchFamily="34" charset="0"/>
              </a:rPr>
              <a:t>far more exceeding and eternal weight of glory</a:t>
            </a:r>
            <a:r>
              <a:rPr lang="en-US" sz="2800" i="1" dirty="0" smtClean="0">
                <a:solidFill>
                  <a:schemeClr val="accent6">
                    <a:lumMod val="50000"/>
                  </a:schemeClr>
                </a:solidFill>
                <a:latin typeface="Arial Narrow" pitchFamily="34" charset="0"/>
              </a:rPr>
              <a:t>,</a:t>
            </a:r>
            <a:r>
              <a:rPr lang="en-US" sz="2800" i="1" dirty="0" smtClean="0">
                <a:latin typeface="Arial Narrow" pitchFamily="34" charset="0"/>
              </a:rPr>
              <a:t> </a:t>
            </a:r>
            <a:r>
              <a:rPr lang="en-US" sz="2800" i="1" dirty="0" smtClean="0">
                <a:solidFill>
                  <a:schemeClr val="tx2">
                    <a:lumMod val="50000"/>
                  </a:schemeClr>
                </a:solidFill>
                <a:latin typeface="Arial Narrow" pitchFamily="34" charset="0"/>
              </a:rPr>
              <a:t>while we do not look at the things which are seen, but at the things which are not seen. For the things which are seen are temporary, but the things which are not seen are eternal.” </a:t>
            </a:r>
            <a:br>
              <a:rPr lang="en-US" sz="2800" i="1" dirty="0" smtClean="0">
                <a:solidFill>
                  <a:schemeClr val="tx2">
                    <a:lumMod val="50000"/>
                  </a:schemeClr>
                </a:solidFill>
                <a:latin typeface="Arial Narrow" pitchFamily="34" charset="0"/>
              </a:rPr>
            </a:br>
            <a:r>
              <a:rPr lang="en-US" sz="2800" i="1" dirty="0" smtClean="0">
                <a:solidFill>
                  <a:schemeClr val="tx2">
                    <a:lumMod val="50000"/>
                  </a:schemeClr>
                </a:solidFill>
                <a:latin typeface="Arial Narrow" pitchFamily="34" charset="0"/>
              </a:rPr>
              <a:t>{2 Corinthians 4:17,18}</a:t>
            </a:r>
            <a:endParaRPr lang="en-US" sz="2800" i="1" dirty="0">
              <a:solidFill>
                <a:schemeClr val="tx2">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28600" y="381000"/>
            <a:ext cx="4419600" cy="2677656"/>
          </a:xfrm>
          <a:prstGeom prst="rect">
            <a:avLst/>
          </a:prstGeom>
          <a:solidFill>
            <a:srgbClr val="FDEADA">
              <a:alpha val="72157"/>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rPr>
              <a:t>“For I consider that the sufferings of this present time are</a:t>
            </a:r>
            <a:r>
              <a:rPr lang="en-US" sz="2800" i="1" dirty="0" smtClean="0">
                <a:latin typeface="Arial Narrow" pitchFamily="34" charset="0"/>
              </a:rPr>
              <a:t> </a:t>
            </a:r>
            <a:r>
              <a:rPr lang="en-US" sz="2800" b="1" i="1" dirty="0" smtClean="0">
                <a:solidFill>
                  <a:schemeClr val="accent6">
                    <a:lumMod val="50000"/>
                  </a:schemeClr>
                </a:solidFill>
                <a:latin typeface="Arial Narrow" pitchFamily="34" charset="0"/>
              </a:rPr>
              <a:t>not worthy to be compared</a:t>
            </a:r>
            <a:r>
              <a:rPr lang="en-US" sz="2800" i="1" dirty="0" smtClean="0">
                <a:latin typeface="Arial Narrow" pitchFamily="34" charset="0"/>
              </a:rPr>
              <a:t> </a:t>
            </a:r>
            <a:r>
              <a:rPr lang="en-US" sz="2800" i="1" dirty="0" smtClean="0">
                <a:solidFill>
                  <a:schemeClr val="tx2">
                    <a:lumMod val="50000"/>
                  </a:schemeClr>
                </a:solidFill>
                <a:latin typeface="Arial Narrow" pitchFamily="34" charset="0"/>
              </a:rPr>
              <a:t>with the glory which shall be revealed in us.”                                       {Romans 8:18}</a:t>
            </a:r>
            <a:endParaRPr lang="en-US" sz="2800" i="1" dirty="0">
              <a:solidFill>
                <a:schemeClr val="tx2">
                  <a:lumMod val="50000"/>
                </a:schemeClr>
              </a:solidFill>
              <a:latin typeface="Arial Narrow" pitchFamily="34" charset="0"/>
            </a:endParaRPr>
          </a:p>
        </p:txBody>
      </p:sp>
      <p:sp>
        <p:nvSpPr>
          <p:cNvPr id="5" name="TextBox 4"/>
          <p:cNvSpPr txBox="1"/>
          <p:nvPr/>
        </p:nvSpPr>
        <p:spPr>
          <a:xfrm>
            <a:off x="228600" y="3657600"/>
            <a:ext cx="4419600" cy="3108543"/>
          </a:xfrm>
          <a:prstGeom prst="rect">
            <a:avLst/>
          </a:prstGeom>
          <a:solidFill>
            <a:srgbClr val="FDEADA">
              <a:alpha val="72157"/>
            </a:srgbClr>
          </a:solidFill>
          <a:ln>
            <a:solidFill>
              <a:schemeClr val="tx2">
                <a:lumMod val="50000"/>
              </a:schemeClr>
            </a:solidFill>
          </a:ln>
        </p:spPr>
        <p:txBody>
          <a:bodyPr wrap="square" rtlCol="0">
            <a:spAutoFit/>
          </a:bodyPr>
          <a:lstStyle/>
          <a:p>
            <a:pPr algn="ctr"/>
            <a:r>
              <a:rPr lang="en-US" sz="2800" i="1" dirty="0" smtClean="0">
                <a:solidFill>
                  <a:schemeClr val="tx2">
                    <a:lumMod val="50000"/>
                  </a:schemeClr>
                </a:solidFill>
                <a:latin typeface="Arial Narrow" pitchFamily="34" charset="0"/>
              </a:rPr>
              <a:t>“But may the God of all grace, who called us to</a:t>
            </a:r>
            <a:r>
              <a:rPr lang="en-US" sz="2800" i="1" dirty="0" smtClean="0">
                <a:latin typeface="Arial Narrow" pitchFamily="34" charset="0"/>
              </a:rPr>
              <a:t> </a:t>
            </a:r>
            <a:r>
              <a:rPr lang="en-US" sz="2800" b="1" i="1" dirty="0" smtClean="0">
                <a:solidFill>
                  <a:schemeClr val="accent6">
                    <a:lumMod val="50000"/>
                  </a:schemeClr>
                </a:solidFill>
                <a:latin typeface="Arial Narrow" pitchFamily="34" charset="0"/>
              </a:rPr>
              <a:t>His eternal glory by Christ Jesus</a:t>
            </a:r>
            <a:r>
              <a:rPr lang="en-US" sz="2800" i="1" dirty="0" smtClean="0">
                <a:solidFill>
                  <a:schemeClr val="accent6">
                    <a:lumMod val="50000"/>
                  </a:schemeClr>
                </a:solidFill>
                <a:latin typeface="Arial Narrow" pitchFamily="34" charset="0"/>
              </a:rPr>
              <a:t>,</a:t>
            </a:r>
            <a:r>
              <a:rPr lang="en-US" sz="2800" i="1" dirty="0" smtClean="0">
                <a:latin typeface="Arial Narrow" pitchFamily="34" charset="0"/>
              </a:rPr>
              <a:t> </a:t>
            </a:r>
            <a:r>
              <a:rPr lang="en-US" sz="2800" i="1" dirty="0" smtClean="0">
                <a:solidFill>
                  <a:schemeClr val="tx2">
                    <a:lumMod val="50000"/>
                  </a:schemeClr>
                </a:solidFill>
                <a:latin typeface="Arial Narrow" pitchFamily="34" charset="0"/>
              </a:rPr>
              <a:t>after you have suffered a while, perfect, establish, strengthen, and settle you.” </a:t>
            </a:r>
            <a:br>
              <a:rPr lang="en-US" sz="2800" i="1" dirty="0" smtClean="0">
                <a:solidFill>
                  <a:schemeClr val="tx2">
                    <a:lumMod val="50000"/>
                  </a:schemeClr>
                </a:solidFill>
                <a:latin typeface="Arial Narrow" pitchFamily="34" charset="0"/>
              </a:rPr>
            </a:br>
            <a:r>
              <a:rPr lang="en-US" sz="2800" i="1" dirty="0" smtClean="0">
                <a:solidFill>
                  <a:schemeClr val="tx2">
                    <a:lumMod val="50000"/>
                  </a:schemeClr>
                </a:solidFill>
                <a:latin typeface="Arial Narrow" pitchFamily="34" charset="0"/>
              </a:rPr>
              <a:t>{1 Peter 5:10}</a:t>
            </a:r>
            <a:endParaRPr lang="en-US" sz="2800" i="1" dirty="0">
              <a:solidFill>
                <a:schemeClr val="tx2">
                  <a:lumMod val="50000"/>
                </a:schemeClr>
              </a:solidFill>
              <a:latin typeface="Arial Narrow" pitchFamily="34" charset="0"/>
            </a:endParaRPr>
          </a:p>
        </p:txBody>
      </p:sp>
      <p:sp>
        <p:nvSpPr>
          <p:cNvPr id="7" name="TextBox 6"/>
          <p:cNvSpPr txBox="1"/>
          <p:nvPr/>
        </p:nvSpPr>
        <p:spPr>
          <a:xfrm>
            <a:off x="4876800" y="381000"/>
            <a:ext cx="4038600" cy="2431435"/>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4000" b="1" dirty="0" smtClean="0">
                <a:solidFill>
                  <a:schemeClr val="tx2">
                    <a:lumMod val="50000"/>
                  </a:schemeClr>
                </a:solidFill>
                <a:latin typeface="Arial" pitchFamily="34" charset="0"/>
                <a:cs typeface="Arial" pitchFamily="34" charset="0"/>
              </a:rPr>
              <a:t>What is this eternal weight of glory?</a:t>
            </a:r>
            <a:endParaRPr lang="en-US" sz="4000" b="1" i="1" dirty="0" smtClean="0">
              <a:solidFill>
                <a:schemeClr val="tx2">
                  <a:lumMod val="50000"/>
                </a:schemeClr>
              </a:solidFill>
              <a:latin typeface="Arial" pitchFamily="34" charset="0"/>
              <a:cs typeface="Arial" pitchFamily="34" charset="0"/>
            </a:endParaRPr>
          </a:p>
          <a:p>
            <a:pPr algn="ctr"/>
            <a:endParaRPr lang="en-US" sz="3200"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953000" y="1143000"/>
            <a:ext cx="4038600" cy="1815882"/>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4000" b="1" dirty="0" smtClean="0">
                <a:solidFill>
                  <a:schemeClr val="tx2">
                    <a:lumMod val="50000"/>
                  </a:schemeClr>
                </a:solidFill>
                <a:latin typeface="Arial" pitchFamily="34" charset="0"/>
                <a:cs typeface="Arial" pitchFamily="34" charset="0"/>
              </a:rPr>
              <a:t>The value of suffering.</a:t>
            </a:r>
            <a:endParaRPr lang="en-US" sz="4000" b="1" i="1" dirty="0" smtClean="0">
              <a:solidFill>
                <a:schemeClr val="tx2">
                  <a:lumMod val="50000"/>
                </a:schemeClr>
              </a:solidFill>
              <a:latin typeface="Arial" pitchFamily="34" charset="0"/>
              <a:cs typeface="Arial" pitchFamily="34" charset="0"/>
            </a:endParaRPr>
          </a:p>
          <a:p>
            <a:pPr algn="ctr"/>
            <a:endParaRPr lang="en-US" sz="3200" i="1" dirty="0">
              <a:solidFill>
                <a:schemeClr val="tx2">
                  <a:lumMod val="50000"/>
                </a:schemeClr>
              </a:solidFill>
              <a:latin typeface="Arial" pitchFamily="34" charset="0"/>
              <a:cs typeface="Arial" pitchFamily="34" charset="0"/>
            </a:endParaRPr>
          </a:p>
        </p:txBody>
      </p:sp>
      <p:sp>
        <p:nvSpPr>
          <p:cNvPr id="6" name="TextBox 5"/>
          <p:cNvSpPr txBox="1"/>
          <p:nvPr/>
        </p:nvSpPr>
        <p:spPr>
          <a:xfrm>
            <a:off x="228600" y="1143000"/>
            <a:ext cx="4419600" cy="4278094"/>
          </a:xfrm>
          <a:prstGeom prst="rect">
            <a:avLst/>
          </a:prstGeom>
          <a:solidFill>
            <a:srgbClr val="FDEADA">
              <a:alpha val="74902"/>
            </a:srgbClr>
          </a:solidFill>
          <a:ln>
            <a:solidFill>
              <a:schemeClr val="tx2">
                <a:lumMod val="50000"/>
              </a:schemeClr>
            </a:solidFill>
          </a:ln>
        </p:spPr>
        <p:txBody>
          <a:bodyPr wrap="square" rtlCol="0">
            <a:spAutoFit/>
          </a:bodyPr>
          <a:lstStyle/>
          <a:p>
            <a:r>
              <a:rPr lang="en-US" sz="3200" b="1" u="sng" dirty="0" smtClean="0">
                <a:solidFill>
                  <a:schemeClr val="tx2">
                    <a:lumMod val="50000"/>
                  </a:schemeClr>
                </a:solidFill>
                <a:latin typeface="Arial" pitchFamily="34" charset="0"/>
                <a:cs typeface="Arial" pitchFamily="34" charset="0"/>
              </a:rPr>
              <a:t>Serves</a:t>
            </a:r>
            <a:r>
              <a:rPr lang="en-US" sz="3200" dirty="0" smtClean="0">
                <a:solidFill>
                  <a:schemeClr val="tx2">
                    <a:lumMod val="50000"/>
                  </a:schemeClr>
                </a:solidFill>
                <a:latin typeface="Arial" pitchFamily="34" charset="0"/>
                <a:cs typeface="Arial" pitchFamily="34" charset="0"/>
              </a:rPr>
              <a:t> to:</a:t>
            </a:r>
          </a:p>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Perfect</a:t>
            </a:r>
            <a:r>
              <a:rPr lang="en-US" sz="2400" dirty="0" smtClean="0">
                <a:solidFill>
                  <a:schemeClr val="tx2">
                    <a:lumMod val="50000"/>
                  </a:schemeClr>
                </a:solidFill>
                <a:latin typeface="Arial" pitchFamily="34" charset="0"/>
                <a:cs typeface="Arial" pitchFamily="34" charset="0"/>
              </a:rPr>
              <a:t>—</a:t>
            </a:r>
            <a:r>
              <a:rPr lang="en-US" sz="2800" dirty="0" smtClean="0">
                <a:solidFill>
                  <a:schemeClr val="tx2">
                    <a:lumMod val="50000"/>
                  </a:schemeClr>
                </a:solidFill>
                <a:latin typeface="Arial" pitchFamily="34" charset="0"/>
                <a:cs typeface="Arial" pitchFamily="34" charset="0"/>
              </a:rPr>
              <a:t>put all parts in right relation</a:t>
            </a:r>
            <a:r>
              <a:rPr lang="en-US" sz="2400" dirty="0" smtClean="0">
                <a:solidFill>
                  <a:schemeClr val="tx2">
                    <a:lumMod val="50000"/>
                  </a:schemeClr>
                </a:solidFill>
                <a:latin typeface="Arial" pitchFamily="34" charset="0"/>
                <a:cs typeface="Arial" pitchFamily="34" charset="0"/>
              </a:rPr>
              <a:t>.</a:t>
            </a:r>
          </a:p>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Establish</a:t>
            </a:r>
            <a:r>
              <a:rPr lang="en-US" sz="2800" dirty="0" smtClean="0">
                <a:solidFill>
                  <a:schemeClr val="tx2">
                    <a:lumMod val="50000"/>
                  </a:schemeClr>
                </a:solidFill>
                <a:latin typeface="Arial" pitchFamily="34" charset="0"/>
                <a:cs typeface="Arial" pitchFamily="34" charset="0"/>
              </a:rPr>
              <a:t>—God</a:t>
            </a:r>
            <a:r>
              <a:rPr lang="en-US" sz="2800" dirty="0" smtClean="0">
                <a:latin typeface="Arial" pitchFamily="34" charset="0"/>
                <a:cs typeface="Arial" pitchFamily="34" charset="0"/>
              </a:rPr>
              <a:t> keeping them firm.</a:t>
            </a:r>
          </a:p>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Strengthen</a:t>
            </a:r>
            <a:r>
              <a:rPr lang="en-US" sz="2400" dirty="0" smtClean="0">
                <a:latin typeface="Arial" pitchFamily="34" charset="0"/>
                <a:cs typeface="Arial" pitchFamily="34" charset="0"/>
              </a:rPr>
              <a:t>—</a:t>
            </a:r>
            <a:r>
              <a:rPr lang="en-US" sz="2800" dirty="0" smtClean="0">
                <a:latin typeface="Arial" pitchFamily="34" charset="0"/>
                <a:cs typeface="Arial" pitchFamily="34" charset="0"/>
              </a:rPr>
              <a:t>God giving strength</a:t>
            </a:r>
            <a:r>
              <a:rPr lang="en-US" sz="2400" dirty="0" smtClean="0">
                <a:latin typeface="Arial" pitchFamily="34" charset="0"/>
                <a:cs typeface="Arial" pitchFamily="34" charset="0"/>
              </a:rPr>
              <a:t>.</a:t>
            </a:r>
          </a:p>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Settle</a:t>
            </a:r>
            <a:r>
              <a:rPr lang="en-US" sz="2400" dirty="0" smtClean="0">
                <a:latin typeface="Arial" pitchFamily="34" charset="0"/>
                <a:cs typeface="Arial" pitchFamily="34" charset="0"/>
              </a:rPr>
              <a:t>—</a:t>
            </a:r>
            <a:r>
              <a:rPr lang="en-US" sz="2800" dirty="0" smtClean="0">
                <a:latin typeface="Arial" pitchFamily="34" charset="0"/>
                <a:cs typeface="Arial" pitchFamily="34" charset="0"/>
              </a:rPr>
              <a:t>found on firm foundation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52400" y="381000"/>
            <a:ext cx="4419600" cy="3662541"/>
          </a:xfrm>
          <a:prstGeom prst="rect">
            <a:avLst/>
          </a:prstGeom>
          <a:solidFill>
            <a:srgbClr val="FDEADA">
              <a:alpha val="74902"/>
            </a:srgbClr>
          </a:solidFill>
          <a:ln>
            <a:solidFill>
              <a:schemeClr val="tx2">
                <a:lumMod val="50000"/>
              </a:schemeClr>
            </a:solidFill>
          </a:ln>
        </p:spPr>
        <p:txBody>
          <a:bodyPr wrap="square" rtlCol="0">
            <a:spAutoFit/>
          </a:bodyPr>
          <a:lstStyle/>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With Little Loss</a:t>
            </a:r>
            <a:r>
              <a:rPr lang="en-US" sz="2400" dirty="0" smtClean="0">
                <a:solidFill>
                  <a:schemeClr val="accent6">
                    <a:lumMod val="50000"/>
                  </a:schemeClr>
                </a:solidFill>
                <a:latin typeface="Arial" pitchFamily="34" charset="0"/>
                <a:cs typeface="Arial" pitchFamily="34" charset="0"/>
              </a:rPr>
              <a:t>—</a:t>
            </a:r>
            <a:r>
              <a:rPr lang="en-US" sz="2800" dirty="0" smtClean="0">
                <a:solidFill>
                  <a:schemeClr val="tx2">
                    <a:lumMod val="50000"/>
                  </a:schemeClr>
                </a:solidFill>
                <a:latin typeface="Arial" pitchFamily="34" charset="0"/>
                <a:cs typeface="Arial" pitchFamily="34" charset="0"/>
              </a:rPr>
              <a:t>the dross gold loses in the furnace—a body on earth</a:t>
            </a:r>
            <a:r>
              <a:rPr lang="en-US" sz="2400" dirty="0" smtClean="0">
                <a:solidFill>
                  <a:schemeClr val="tx2">
                    <a:lumMod val="50000"/>
                  </a:schemeClr>
                </a:solidFill>
                <a:latin typeface="Arial" pitchFamily="34" charset="0"/>
                <a:cs typeface="Arial" pitchFamily="34" charset="0"/>
              </a:rPr>
              <a:t>.</a:t>
            </a:r>
          </a:p>
          <a:p>
            <a:pPr marL="457200" indent="-457200">
              <a:buAutoNum type="arabicParenBoth"/>
            </a:pPr>
            <a:r>
              <a:rPr lang="en-US" sz="3200" b="1" u="sng" dirty="0" smtClean="0">
                <a:solidFill>
                  <a:schemeClr val="accent6">
                    <a:lumMod val="50000"/>
                  </a:schemeClr>
                </a:solidFill>
                <a:latin typeface="Arial" pitchFamily="34" charset="0"/>
                <a:cs typeface="Arial" pitchFamily="34" charset="0"/>
              </a:rPr>
              <a:t>With Great Gain</a:t>
            </a:r>
            <a:r>
              <a:rPr lang="en-US" sz="2400" dirty="0" smtClean="0">
                <a:solidFill>
                  <a:schemeClr val="accent6">
                    <a:lumMod val="50000"/>
                  </a:schemeClr>
                </a:solidFill>
                <a:latin typeface="Arial" pitchFamily="34" charset="0"/>
                <a:cs typeface="Arial" pitchFamily="34" charset="0"/>
              </a:rPr>
              <a:t>—</a:t>
            </a:r>
            <a:r>
              <a:rPr lang="en-US" sz="2800" dirty="0" smtClean="0">
                <a:solidFill>
                  <a:schemeClr val="tx2">
                    <a:lumMod val="50000"/>
                  </a:schemeClr>
                </a:solidFill>
                <a:latin typeface="Arial" pitchFamily="34" charset="0"/>
                <a:cs typeface="Arial" pitchFamily="34" charset="0"/>
              </a:rPr>
              <a:t>glory, honor, peace, and an unfading crown of righteousness.</a:t>
            </a:r>
            <a:endParaRPr lang="en-US" sz="2800" dirty="0">
              <a:solidFill>
                <a:schemeClr val="tx2">
                  <a:lumMod val="50000"/>
                </a:schemeClr>
              </a:solidFill>
              <a:latin typeface="Arial" pitchFamily="34" charset="0"/>
              <a:cs typeface="Arial" pitchFamily="34" charset="0"/>
            </a:endParaRPr>
          </a:p>
        </p:txBody>
      </p:sp>
      <p:sp>
        <p:nvSpPr>
          <p:cNvPr id="8" name="TextBox 7"/>
          <p:cNvSpPr txBox="1"/>
          <p:nvPr/>
        </p:nvSpPr>
        <p:spPr>
          <a:xfrm>
            <a:off x="4876800" y="304801"/>
            <a:ext cx="4114800" cy="4893647"/>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2600" i="1" dirty="0" smtClean="0">
                <a:solidFill>
                  <a:schemeClr val="tx2">
                    <a:lumMod val="50000"/>
                  </a:schemeClr>
                </a:solidFill>
                <a:latin typeface="Arial Narrow" pitchFamily="34" charset="0"/>
              </a:rPr>
              <a:t>“In this you greatly rejoice, though now for a little while, if need be, you have been grieved by various trials, that the</a:t>
            </a:r>
            <a:r>
              <a:rPr lang="en-US" sz="2600" i="1" dirty="0" smtClean="0">
                <a:latin typeface="Arial Narrow" pitchFamily="34" charset="0"/>
              </a:rPr>
              <a:t> </a:t>
            </a:r>
            <a:r>
              <a:rPr lang="en-US" sz="2600" b="1" i="1" dirty="0" smtClean="0">
                <a:solidFill>
                  <a:schemeClr val="accent6">
                    <a:lumMod val="50000"/>
                  </a:schemeClr>
                </a:solidFill>
                <a:latin typeface="Arial Narrow" pitchFamily="34" charset="0"/>
              </a:rPr>
              <a:t>genuineness of your faith</a:t>
            </a:r>
            <a:r>
              <a:rPr lang="en-US" sz="2600" i="1" dirty="0" smtClean="0">
                <a:solidFill>
                  <a:schemeClr val="accent6">
                    <a:lumMod val="50000"/>
                  </a:schemeClr>
                </a:solidFill>
                <a:latin typeface="Arial Narrow" pitchFamily="34" charset="0"/>
              </a:rPr>
              <a:t>, </a:t>
            </a:r>
            <a:r>
              <a:rPr lang="en-US" sz="2600" i="1" dirty="0" smtClean="0">
                <a:solidFill>
                  <a:schemeClr val="tx2">
                    <a:lumMod val="50000"/>
                  </a:schemeClr>
                </a:solidFill>
                <a:latin typeface="Arial Narrow" pitchFamily="34" charset="0"/>
              </a:rPr>
              <a:t>being much more precious than gold that perishes, though it is tested by fire, may be found to</a:t>
            </a:r>
            <a:r>
              <a:rPr lang="en-US" sz="2600" i="1" dirty="0" smtClean="0">
                <a:latin typeface="Arial Narrow" pitchFamily="34" charset="0"/>
              </a:rPr>
              <a:t> </a:t>
            </a:r>
            <a:r>
              <a:rPr lang="en-US" sz="2600" b="1" i="1" dirty="0" smtClean="0">
                <a:solidFill>
                  <a:schemeClr val="accent6">
                    <a:lumMod val="50000"/>
                  </a:schemeClr>
                </a:solidFill>
                <a:latin typeface="Arial Narrow" pitchFamily="34" charset="0"/>
              </a:rPr>
              <a:t>praise, honor, and glory</a:t>
            </a:r>
            <a:r>
              <a:rPr lang="en-US" sz="2600" i="1" dirty="0" smtClean="0">
                <a:latin typeface="Arial Narrow" pitchFamily="34" charset="0"/>
              </a:rPr>
              <a:t> </a:t>
            </a:r>
            <a:r>
              <a:rPr lang="en-US" sz="2600" i="1" dirty="0" smtClean="0">
                <a:solidFill>
                  <a:schemeClr val="tx2">
                    <a:lumMod val="50000"/>
                  </a:schemeClr>
                </a:solidFill>
                <a:latin typeface="Arial Narrow" pitchFamily="34" charset="0"/>
              </a:rPr>
              <a:t>at the revelation of Jesus Christ.” </a:t>
            </a:r>
            <a:br>
              <a:rPr lang="en-US" sz="2600" i="1" dirty="0" smtClean="0">
                <a:solidFill>
                  <a:schemeClr val="tx2">
                    <a:lumMod val="50000"/>
                  </a:schemeClr>
                </a:solidFill>
                <a:latin typeface="Arial Narrow" pitchFamily="34" charset="0"/>
              </a:rPr>
            </a:br>
            <a:r>
              <a:rPr lang="en-US" sz="2600" i="1" dirty="0" smtClean="0">
                <a:solidFill>
                  <a:schemeClr val="tx2">
                    <a:lumMod val="50000"/>
                  </a:schemeClr>
                </a:solidFill>
                <a:latin typeface="Arial Narrow" pitchFamily="34" charset="0"/>
              </a:rPr>
              <a:t>{1 Peter 1:6,7}</a:t>
            </a:r>
          </a:p>
          <a:p>
            <a:pPr algn="ctr"/>
            <a:endParaRPr lang="en-US" sz="2600" i="1" dirty="0">
              <a:latin typeface="Arial Narrow" pitchFamily="34" charset="0"/>
            </a:endParaRPr>
          </a:p>
        </p:txBody>
      </p:sp>
      <p:sp>
        <p:nvSpPr>
          <p:cNvPr id="9" name="TextBox 8"/>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10" name="TextBox 9"/>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52400" y="381000"/>
            <a:ext cx="4419600" cy="3785652"/>
          </a:xfrm>
          <a:prstGeom prst="rect">
            <a:avLst/>
          </a:prstGeom>
          <a:solidFill>
            <a:srgbClr val="FDEADA">
              <a:alpha val="74902"/>
            </a:srgbClr>
          </a:solidFill>
          <a:ln>
            <a:solidFill>
              <a:schemeClr val="tx2">
                <a:lumMod val="50000"/>
              </a:schemeClr>
            </a:solidFill>
          </a:ln>
        </p:spPr>
        <p:txBody>
          <a:bodyPr wrap="square" rtlCol="0">
            <a:spAutoFit/>
          </a:bodyPr>
          <a:lstStyle/>
          <a:p>
            <a:pPr marL="457200" indent="-457200" algn="ctr"/>
            <a:r>
              <a:rPr lang="en-US" sz="4000" b="1" dirty="0" smtClean="0">
                <a:solidFill>
                  <a:schemeClr val="tx2">
                    <a:lumMod val="50000"/>
                  </a:schemeClr>
                </a:solidFill>
                <a:latin typeface="Arial" pitchFamily="34" charset="0"/>
                <a:cs typeface="Arial" pitchFamily="34" charset="0"/>
              </a:rPr>
              <a:t>No external force can separate us from the love of God which is in Christ Jesus!</a:t>
            </a:r>
            <a:endParaRPr lang="en-US" sz="4000" b="1" dirty="0">
              <a:solidFill>
                <a:schemeClr val="tx2">
                  <a:lumMod val="50000"/>
                </a:schemeClr>
              </a:solidFill>
              <a:latin typeface="Arial" pitchFamily="34" charset="0"/>
              <a:cs typeface="Arial" pitchFamily="34" charset="0"/>
            </a:endParaRPr>
          </a:p>
        </p:txBody>
      </p:sp>
      <p:sp>
        <p:nvSpPr>
          <p:cNvPr id="8" name="TextBox 7"/>
          <p:cNvSpPr txBox="1"/>
          <p:nvPr/>
        </p:nvSpPr>
        <p:spPr>
          <a:xfrm>
            <a:off x="4876800" y="457200"/>
            <a:ext cx="4114800" cy="3539430"/>
          </a:xfrm>
          <a:prstGeom prst="rect">
            <a:avLst/>
          </a:prstGeom>
          <a:solidFill>
            <a:srgbClr val="FDEADA">
              <a:alpha val="74902"/>
            </a:srgbClr>
          </a:solidFill>
          <a:ln>
            <a:solidFill>
              <a:schemeClr val="tx2">
                <a:lumMod val="50000"/>
              </a:schemeClr>
            </a:solidFill>
          </a:ln>
        </p:spPr>
        <p:txBody>
          <a:bodyPr wrap="square" rtlCol="0">
            <a:spAutoFit/>
          </a:bodyPr>
          <a:lstStyle/>
          <a:p>
            <a:pPr algn="ctr"/>
            <a:r>
              <a:rPr lang="en-US" sz="3200" dirty="0" smtClean="0">
                <a:solidFill>
                  <a:schemeClr val="tx2">
                    <a:lumMod val="50000"/>
                  </a:schemeClr>
                </a:solidFill>
                <a:latin typeface="Arial" pitchFamily="34" charset="0"/>
                <a:cs typeface="Arial" pitchFamily="34" charset="0"/>
              </a:rPr>
              <a:t>We can </a:t>
            </a:r>
            <a:r>
              <a:rPr lang="en-US" sz="3200" b="1" u="sng" dirty="0" smtClean="0">
                <a:solidFill>
                  <a:schemeClr val="accent6">
                    <a:lumMod val="50000"/>
                  </a:schemeClr>
                </a:solidFill>
                <a:latin typeface="Arial" pitchFamily="34" charset="0"/>
                <a:cs typeface="Arial" pitchFamily="34" charset="0"/>
              </a:rPr>
              <a:t>choose</a:t>
            </a:r>
            <a:r>
              <a:rPr lang="en-US" sz="3200" dirty="0" smtClean="0">
                <a:latin typeface="Arial" pitchFamily="34" charset="0"/>
                <a:cs typeface="Arial" pitchFamily="34" charset="0"/>
              </a:rPr>
              <a:t> </a:t>
            </a:r>
            <a:r>
              <a:rPr lang="en-US" sz="3200" dirty="0" smtClean="0">
                <a:solidFill>
                  <a:schemeClr val="tx2">
                    <a:lumMod val="50000"/>
                  </a:schemeClr>
                </a:solidFill>
                <a:latin typeface="Arial" pitchFamily="34" charset="0"/>
                <a:cs typeface="Arial" pitchFamily="34" charset="0"/>
              </a:rPr>
              <a:t>to</a:t>
            </a:r>
            <a:r>
              <a:rPr lang="en-US" sz="3200" dirty="0" smtClean="0">
                <a:latin typeface="Arial" pitchFamily="34" charset="0"/>
                <a:cs typeface="Arial" pitchFamily="34" charset="0"/>
              </a:rPr>
              <a:t> separate ourselves when we turn a deaf ear to God and </a:t>
            </a:r>
            <a:r>
              <a:rPr lang="en-US" sz="3200" b="1" u="sng" dirty="0" smtClean="0">
                <a:solidFill>
                  <a:schemeClr val="accent6">
                    <a:lumMod val="50000"/>
                  </a:schemeClr>
                </a:solidFill>
                <a:latin typeface="Arial" pitchFamily="34" charset="0"/>
                <a:cs typeface="Arial" pitchFamily="34" charset="0"/>
              </a:rPr>
              <a:t>refuse</a:t>
            </a:r>
            <a:r>
              <a:rPr lang="en-US" sz="3200" dirty="0" smtClean="0">
                <a:latin typeface="Arial" pitchFamily="34" charset="0"/>
                <a:cs typeface="Arial" pitchFamily="34" charset="0"/>
              </a:rPr>
              <a:t> to obey His will!</a:t>
            </a:r>
            <a:endParaRPr lang="en-US" sz="2400" dirty="0" smtClean="0">
              <a:latin typeface="Arial" pitchFamily="34" charset="0"/>
              <a:cs typeface="Arial" pitchFamily="34" charset="0"/>
            </a:endParaRPr>
          </a:p>
          <a:p>
            <a:pPr algn="ctr"/>
            <a:endParaRPr lang="en-US" sz="3200" i="1" dirty="0">
              <a:latin typeface="Arial" pitchFamily="34" charset="0"/>
              <a:cs typeface="Arial" pitchFamily="34" charset="0"/>
            </a:endParaRPr>
          </a:p>
        </p:txBody>
      </p:sp>
      <p:sp>
        <p:nvSpPr>
          <p:cNvPr id="9" name="TextBox 8"/>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10" name="TextBox 9"/>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1905000" y="838200"/>
            <a:ext cx="5410200" cy="4462760"/>
          </a:xfrm>
          <a:prstGeom prst="rect">
            <a:avLst/>
          </a:prstGeom>
          <a:solidFill>
            <a:srgbClr val="FDEADA">
              <a:alpha val="74902"/>
            </a:srgbClr>
          </a:solidFill>
          <a:ln w="38100">
            <a:solidFill>
              <a:schemeClr val="tx2">
                <a:lumMod val="50000"/>
              </a:schemeClr>
            </a:solidFill>
          </a:ln>
        </p:spPr>
        <p:txBody>
          <a:bodyPr wrap="square" rtlCol="0">
            <a:spAutoFit/>
          </a:bodyPr>
          <a:lstStyle/>
          <a:p>
            <a:pPr algn="ctr"/>
            <a:r>
              <a:rPr lang="en-US" sz="3600" dirty="0" smtClean="0">
                <a:solidFill>
                  <a:schemeClr val="tx2">
                    <a:lumMod val="50000"/>
                  </a:schemeClr>
                </a:solidFill>
                <a:latin typeface="Arial" pitchFamily="34" charset="0"/>
                <a:cs typeface="Arial" pitchFamily="34" charset="0"/>
              </a:rPr>
              <a:t>There’s no true victory without Christ! With Christ, we can stand tall on the </a:t>
            </a:r>
            <a:r>
              <a:rPr lang="en-US" sz="3600" b="1" dirty="0" smtClean="0">
                <a:solidFill>
                  <a:schemeClr val="accent6">
                    <a:lumMod val="50000"/>
                  </a:schemeClr>
                </a:solidFill>
                <a:latin typeface="Arial" pitchFamily="34" charset="0"/>
                <a:cs typeface="Arial" pitchFamily="34" charset="0"/>
              </a:rPr>
              <a:t>Mountaintop of Glory</a:t>
            </a:r>
            <a:r>
              <a:rPr lang="en-US" sz="3600" dirty="0" smtClean="0">
                <a:solidFill>
                  <a:schemeClr val="tx2">
                    <a:lumMod val="50000"/>
                  </a:schemeClr>
                </a:solidFill>
                <a:latin typeface="Arial" pitchFamily="34" charset="0"/>
                <a:cs typeface="Arial" pitchFamily="34" charset="0"/>
              </a:rPr>
              <a:t>—declared to be </a:t>
            </a:r>
            <a:r>
              <a:rPr lang="en-US" sz="3600" b="1" dirty="0" smtClean="0">
                <a:solidFill>
                  <a:schemeClr val="accent6">
                    <a:lumMod val="50000"/>
                  </a:schemeClr>
                </a:solidFill>
                <a:latin typeface="Arial" pitchFamily="34" charset="0"/>
                <a:cs typeface="Arial" pitchFamily="34" charset="0"/>
              </a:rPr>
              <a:t>MORE THAN CONQUERORS</a:t>
            </a:r>
            <a:r>
              <a:rPr lang="en-US" sz="3600" dirty="0" smtClean="0">
                <a:solidFill>
                  <a:schemeClr val="accent6">
                    <a:lumMod val="50000"/>
                  </a:schemeClr>
                </a:solidFill>
                <a:latin typeface="Arial" pitchFamily="34" charset="0"/>
                <a:cs typeface="Arial" pitchFamily="34" charset="0"/>
              </a:rPr>
              <a:t>!</a:t>
            </a:r>
          </a:p>
          <a:p>
            <a:pPr algn="ctr"/>
            <a:endParaRPr lang="en-US" sz="3200" i="1" dirty="0">
              <a:latin typeface="Arial" pitchFamily="34" charset="0"/>
              <a:cs typeface="Arial" pitchFamily="34" charset="0"/>
            </a:endParaRPr>
          </a:p>
        </p:txBody>
      </p:sp>
      <p:sp>
        <p:nvSpPr>
          <p:cNvPr id="7" name="TextBox 6"/>
          <p:cNvSpPr txBox="1"/>
          <p:nvPr/>
        </p:nvSpPr>
        <p:spPr>
          <a:xfrm>
            <a:off x="457200" y="5334000"/>
            <a:ext cx="7543800"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Arial" pitchFamily="34" charset="0"/>
                <a:cs typeface="Arial" pitchFamily="34" charset="0"/>
              </a:rPr>
              <a:t>More Than Conquerors</a:t>
            </a:r>
            <a:endParaRPr lang="en-US" sz="3600" b="1" dirty="0">
              <a:solidFill>
                <a:schemeClr val="accent6">
                  <a:lumMod val="20000"/>
                  <a:lumOff val="80000"/>
                </a:schemeClr>
              </a:solidFill>
              <a:latin typeface="Arial" pitchFamily="34" charset="0"/>
              <a:cs typeface="Arial" pitchFamily="34" charset="0"/>
            </a:endParaRPr>
          </a:p>
        </p:txBody>
      </p:sp>
      <p:sp>
        <p:nvSpPr>
          <p:cNvPr id="9" name="TextBox 8"/>
          <p:cNvSpPr txBox="1"/>
          <p:nvPr/>
        </p:nvSpPr>
        <p:spPr>
          <a:xfrm>
            <a:off x="304800" y="6019800"/>
            <a:ext cx="5410200" cy="523220"/>
          </a:xfrm>
          <a:prstGeom prst="rect">
            <a:avLst/>
          </a:prstGeom>
          <a:solidFill>
            <a:srgbClr val="FDEADA">
              <a:alpha val="74118"/>
            </a:srgbClr>
          </a:solidFill>
          <a:ln>
            <a:solidFill>
              <a:schemeClr val="tx2">
                <a:lumMod val="50000"/>
              </a:schemeClr>
            </a:solidFill>
          </a:ln>
        </p:spPr>
        <p:txBody>
          <a:bodyPr wrap="square" rtlCol="0">
            <a:spAutoFit/>
          </a:bodyPr>
          <a:lstStyle/>
          <a:p>
            <a:pPr algn="ctr"/>
            <a:r>
              <a:rPr lang="en-US" sz="2800" b="1" dirty="0" smtClean="0">
                <a:solidFill>
                  <a:schemeClr val="tx2">
                    <a:lumMod val="50000"/>
                  </a:schemeClr>
                </a:solidFill>
                <a:latin typeface="Arial" pitchFamily="34" charset="0"/>
                <a:cs typeface="Arial" pitchFamily="34" charset="0"/>
              </a:rPr>
              <a:t>Romans 8:26-39</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0160000" cy="7620000"/>
          </a:xfrm>
          <a:prstGeom prst="rect">
            <a:avLst/>
          </a:prstGeom>
          <a:noFill/>
          <a:ln w="38100">
            <a:solidFill>
              <a:schemeClr val="tx1"/>
            </a:solidFill>
            <a:miter lim="800000"/>
            <a:headEnd/>
            <a:tailEnd/>
          </a:ln>
        </p:spPr>
      </p:pic>
      <p:sp>
        <p:nvSpPr>
          <p:cNvPr id="3" name="TextBox 2"/>
          <p:cNvSpPr txBox="1"/>
          <p:nvPr/>
        </p:nvSpPr>
        <p:spPr>
          <a:xfrm>
            <a:off x="1143000" y="5783759"/>
            <a:ext cx="8001000" cy="769441"/>
          </a:xfrm>
          <a:prstGeom prst="rect">
            <a:avLst/>
          </a:prstGeom>
          <a:solidFill>
            <a:schemeClr val="bg1"/>
          </a:solidFill>
          <a:ln w="38100">
            <a:solidFill>
              <a:schemeClr val="bg2">
                <a:lumMod val="10000"/>
              </a:schemeClr>
            </a:solidFill>
          </a:ln>
        </p:spPr>
        <p:txBody>
          <a:bodyPr wrap="square" rtlCol="0">
            <a:spAutoFit/>
          </a:bodyPr>
          <a:lstStyle/>
          <a:p>
            <a:pPr algn="ctr"/>
            <a:r>
              <a:rPr lang="en-US" sz="4400" b="1" dirty="0" smtClean="0">
                <a:solidFill>
                  <a:schemeClr val="bg2">
                    <a:lumMod val="25000"/>
                  </a:schemeClr>
                </a:solidFill>
                <a:latin typeface="Arial" pitchFamily="34" charset="0"/>
                <a:cs typeface="Arial" pitchFamily="34" charset="0"/>
              </a:rPr>
              <a:t>Mountaintop of Glory</a:t>
            </a:r>
            <a:endParaRPr lang="en-US" sz="4400" b="1"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schemeClr>
                </a:solidFill>
                <a:latin typeface="Arial" pitchFamily="34" charset="0"/>
                <a:cs typeface="Arial" pitchFamily="34" charset="0"/>
              </a:rPr>
              <a:t>Hebrews 12:22-24</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981200"/>
            <a:ext cx="8229600" cy="4525963"/>
          </a:xfrm>
          <a:solidFill>
            <a:srgbClr val="C6D9F1">
              <a:alpha val="74902"/>
            </a:srgbClr>
          </a:solidFill>
          <a:ln>
            <a:solidFill>
              <a:schemeClr val="tx1"/>
            </a:solidFill>
          </a:ln>
        </p:spPr>
        <p:txBody>
          <a:bodyPr>
            <a:normAutofit fontScale="92500" lnSpcReduction="10000"/>
          </a:bodyPr>
          <a:lstStyle/>
          <a:p>
            <a:pPr marL="91440" indent="0">
              <a:lnSpc>
                <a:spcPct val="110000"/>
              </a:lnSpc>
              <a:spcBef>
                <a:spcPts val="0"/>
              </a:spcBef>
              <a:buNone/>
            </a:pPr>
            <a:r>
              <a:rPr lang="en-US" i="1" dirty="0" smtClean="0">
                <a:solidFill>
                  <a:schemeClr val="tx2">
                    <a:lumMod val="50000"/>
                  </a:schemeClr>
                </a:solidFill>
                <a:latin typeface="Arial" pitchFamily="34" charset="0"/>
                <a:cs typeface="Arial" pitchFamily="34" charset="0"/>
              </a:rPr>
              <a:t>“But you have come to Mount Zion and to the city of the living God, the heavenly Jerusalem, to an innumerable company of angels, to the general assembly and church of the firstborn who are registered in heaven, to God the Judge of all, to the spirits of just men made perfect, to Jesus the Mediator of the new covenant, and to the blood of sprinkling that speaks better things than that of Abel.”</a:t>
            </a:r>
            <a:endParaRPr lang="en-US"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schemeClr>
                </a:solidFill>
                <a:latin typeface="Arial" pitchFamily="34" charset="0"/>
                <a:cs typeface="Arial" pitchFamily="34" charset="0"/>
              </a:rPr>
              <a:t>Hebrews 12:25,26</a:t>
            </a:r>
            <a:endParaRPr lang="en-US"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057400"/>
            <a:ext cx="8229600" cy="4525963"/>
          </a:xfrm>
          <a:solidFill>
            <a:srgbClr val="C6D9F1">
              <a:alpha val="74902"/>
            </a:srgbClr>
          </a:solidFill>
          <a:ln>
            <a:solidFill>
              <a:schemeClr val="tx2">
                <a:lumMod val="50000"/>
              </a:schemeClr>
            </a:solidFill>
          </a:ln>
        </p:spPr>
        <p:txBody>
          <a:bodyPr>
            <a:normAutofit/>
          </a:bodyPr>
          <a:lstStyle/>
          <a:p>
            <a:pPr marL="91440" indent="0">
              <a:spcBef>
                <a:spcPts val="1200"/>
              </a:spcBef>
              <a:buNone/>
            </a:pPr>
            <a:r>
              <a:rPr lang="en-US" i="1" dirty="0" smtClean="0">
                <a:solidFill>
                  <a:schemeClr val="tx2">
                    <a:lumMod val="50000"/>
                  </a:schemeClr>
                </a:solidFill>
                <a:latin typeface="Arial" pitchFamily="34" charset="0"/>
                <a:cs typeface="Arial" pitchFamily="34" charset="0"/>
              </a:rPr>
              <a:t>“See that you do not refuse Him who speaks. For if they did not escape who refused Him who spoke on earth, much more shall we not escape if we turn away from Him who speaks from heaven, whose voice then shook the earth; but now He has promised, saying, ‘Yet once more I shake not only the earth, but also heaven.’”</a:t>
            </a:r>
            <a:endParaRPr lang="en-US" i="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Hebrews 12:27,28</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905000"/>
            <a:ext cx="8229600" cy="4525963"/>
          </a:xfrm>
          <a:solidFill>
            <a:srgbClr val="C6D9F1">
              <a:alpha val="74902"/>
            </a:srgbClr>
          </a:solidFill>
          <a:ln>
            <a:solidFill>
              <a:schemeClr val="tx2">
                <a:lumMod val="50000"/>
              </a:schemeClr>
            </a:solidFill>
          </a:ln>
        </p:spPr>
        <p:txBody>
          <a:bodyPr>
            <a:normAutofit/>
          </a:bodyPr>
          <a:lstStyle/>
          <a:p>
            <a:pPr marL="91440" indent="0">
              <a:spcBef>
                <a:spcPts val="600"/>
              </a:spcBef>
              <a:buNone/>
            </a:pPr>
            <a:r>
              <a:rPr lang="en-US" i="1" dirty="0" smtClean="0">
                <a:solidFill>
                  <a:schemeClr val="tx2">
                    <a:lumMod val="75000"/>
                  </a:schemeClr>
                </a:solidFill>
                <a:latin typeface="Arial" pitchFamily="34" charset="0"/>
                <a:cs typeface="Arial" pitchFamily="34" charset="0"/>
              </a:rPr>
              <a:t>“Now this, ‘Yet once more,’ indicates the removal of those things that are being shaken, as of things that are made, that the things which cannot be shaken may remain. Therefore, since we are receiving a kingdom which cannot be shaken, let us have grace, by which we may serve God acceptably with reverence and godly fear.”</a:t>
            </a:r>
            <a:endParaRPr lang="en-US" i="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Arial" pitchFamily="34" charset="0"/>
                <a:cs typeface="Arial" pitchFamily="34" charset="0"/>
              </a:rPr>
              <a:t>1 Corinthians 15:24-28</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52400" y="1219200"/>
            <a:ext cx="8839200" cy="5638800"/>
          </a:xfrm>
          <a:solidFill>
            <a:srgbClr val="C6D9F1">
              <a:alpha val="74902"/>
            </a:srgbClr>
          </a:solidFill>
          <a:ln>
            <a:solidFill>
              <a:schemeClr val="tx2">
                <a:lumMod val="50000"/>
              </a:schemeClr>
            </a:solidFill>
          </a:ln>
        </p:spPr>
        <p:txBody>
          <a:bodyPr>
            <a:normAutofit fontScale="92500" lnSpcReduction="10000"/>
          </a:bodyPr>
          <a:lstStyle/>
          <a:p>
            <a:pPr marL="91440" indent="0">
              <a:lnSpc>
                <a:spcPct val="110000"/>
              </a:lnSpc>
              <a:spcBef>
                <a:spcPts val="0"/>
              </a:spcBef>
              <a:buNone/>
            </a:pPr>
            <a:r>
              <a:rPr lang="en-US" i="1" dirty="0" smtClean="0">
                <a:solidFill>
                  <a:schemeClr val="tx2">
                    <a:lumMod val="75000"/>
                  </a:schemeClr>
                </a:solidFill>
                <a:latin typeface="Arial" pitchFamily="34" charset="0"/>
                <a:cs typeface="Arial" pitchFamily="34" charset="0"/>
              </a:rPr>
              <a:t>“Then comes the end, when He delivers the kingdom to God the Father, when He puts an end to all rule and all authority and power. For He must reign till He has put all enemies under His feet. The last enemy that will be destroyed is death. For ‘He has put all things under His feet.’ But when He says ‘All things are put under Him,’ it is evident that He who put all things under Him is excepted. Now when all things are made subject to Him, then the Son Himself will also be subject to Him who put all things under Him, that God may be all in all.”</a:t>
            </a:r>
            <a:endParaRPr lang="en-US" i="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0160000" cy="7620000"/>
          </a:xfrm>
          <a:prstGeom prst="rect">
            <a:avLst/>
          </a:prstGeom>
          <a:noFill/>
          <a:ln w="38100">
            <a:solidFill>
              <a:schemeClr val="tx1"/>
            </a:solidFill>
            <a:miter lim="800000"/>
            <a:headEnd/>
            <a:tailEnd/>
          </a:ln>
        </p:spPr>
      </p:pic>
      <p:sp>
        <p:nvSpPr>
          <p:cNvPr id="4" name="TextBox 3"/>
          <p:cNvSpPr txBox="1"/>
          <p:nvPr/>
        </p:nvSpPr>
        <p:spPr>
          <a:xfrm>
            <a:off x="5105400" y="1143000"/>
            <a:ext cx="3429000" cy="3046988"/>
          </a:xfrm>
          <a:prstGeom prst="rect">
            <a:avLst/>
          </a:prstGeom>
          <a:noFill/>
        </p:spPr>
        <p:txBody>
          <a:bodyPr wrap="square" rtlCol="0">
            <a:spAutoFit/>
          </a:bodyPr>
          <a:lstStyle/>
          <a:p>
            <a:pPr algn="ctr"/>
            <a:r>
              <a:rPr lang="en-US" sz="3200" b="1" dirty="0" smtClean="0">
                <a:solidFill>
                  <a:srgbClr val="004200"/>
                </a:solidFill>
                <a:latin typeface="Arial" pitchFamily="34" charset="0"/>
                <a:cs typeface="Arial" pitchFamily="34" charset="0"/>
              </a:rPr>
              <a:t>Whatever life throws at us, we can stand victorious on the Mountaintop of Glory!</a:t>
            </a:r>
            <a:endParaRPr lang="en-US" sz="3200" b="1" dirty="0">
              <a:solidFill>
                <a:srgbClr val="0042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0160000" cy="7620000"/>
          </a:xfrm>
          <a:prstGeom prst="rect">
            <a:avLst/>
          </a:prstGeom>
          <a:noFill/>
          <a:ln w="38100">
            <a:solidFill>
              <a:schemeClr val="tx1"/>
            </a:solidFill>
            <a:miter lim="800000"/>
            <a:headEnd/>
            <a:tailEnd/>
          </a:ln>
        </p:spPr>
      </p:pic>
      <p:sp>
        <p:nvSpPr>
          <p:cNvPr id="4" name="TextBox 3"/>
          <p:cNvSpPr txBox="1"/>
          <p:nvPr/>
        </p:nvSpPr>
        <p:spPr>
          <a:xfrm>
            <a:off x="5105400" y="1066800"/>
            <a:ext cx="3429000" cy="3046988"/>
          </a:xfrm>
          <a:prstGeom prst="rect">
            <a:avLst/>
          </a:prstGeom>
          <a:noFill/>
        </p:spPr>
        <p:txBody>
          <a:bodyPr wrap="square" rtlCol="0">
            <a:spAutoFit/>
          </a:bodyPr>
          <a:lstStyle/>
          <a:p>
            <a:pPr algn="ctr"/>
            <a:r>
              <a:rPr lang="en-US" sz="3200" b="1" i="1" dirty="0" smtClean="0">
                <a:solidFill>
                  <a:srgbClr val="004200"/>
                </a:solidFill>
                <a:latin typeface="Arial" pitchFamily="34" charset="0"/>
                <a:cs typeface="Arial" pitchFamily="34" charset="0"/>
              </a:rPr>
              <a:t>“What then shall we say to these things? If God is for us, who can be against us?”  {Romans 8:31}</a:t>
            </a:r>
            <a:endParaRPr lang="en-US" sz="3200" b="1" i="1" dirty="0">
              <a:solidFill>
                <a:srgbClr val="0042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2287</Words>
  <Application>Microsoft Office PowerPoint</Application>
  <PresentationFormat>On-screen Show (4:3)</PresentationFormat>
  <Paragraphs>145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5</vt:lpstr>
      <vt:lpstr>Bad Things Happen  to Good People</vt:lpstr>
      <vt:lpstr>Slide 3</vt:lpstr>
      <vt:lpstr>Hebrews 12:22-24</vt:lpstr>
      <vt:lpstr>Hebrews 12:25,26</vt:lpstr>
      <vt:lpstr>Hebrews 12:27,28</vt:lpstr>
      <vt:lpstr>1 Corinthians 15:24-28</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Greer</dc:creator>
  <cp:lastModifiedBy>Keith Greer</cp:lastModifiedBy>
  <cp:revision>25</cp:revision>
  <dcterms:created xsi:type="dcterms:W3CDTF">2009-12-09T15:02:38Z</dcterms:created>
  <dcterms:modified xsi:type="dcterms:W3CDTF">2010-06-26T14:52:01Z</dcterms:modified>
</cp:coreProperties>
</file>