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79" r:id="rId27"/>
    <p:sldId id="282"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D9F1"/>
    <a:srgbClr val="1025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17" autoAdjust="0"/>
  </p:normalViewPr>
  <p:slideViewPr>
    <p:cSldViewPr>
      <p:cViewPr varScale="1">
        <p:scale>
          <a:sx n="60" d="100"/>
          <a:sy n="60" d="100"/>
        </p:scale>
        <p:origin x="-533"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0427D10-6094-4D88-8BBC-708202F47684}" type="datetimeFigureOut">
              <a:rPr lang="en-US" smtClean="0"/>
              <a:pPr/>
              <a:t>5/15/2010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0776E43-3C6F-4007-B3F5-B77E4FB0B8B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 Slide</a:t>
            </a:r>
            <a:r>
              <a:rPr lang="en-US" dirty="0" smtClean="0"/>
              <a:t>: </a:t>
            </a:r>
            <a:r>
              <a:rPr lang="en-US" b="1" dirty="0" smtClean="0"/>
              <a:t>Why Does the Gospel Work?...</a:t>
            </a:r>
            <a:r>
              <a:rPr lang="en-US" dirty="0" smtClean="0"/>
              <a:t>Plan of Salvation—Does it Work???</a:t>
            </a:r>
            <a:endParaRPr lang="en-US" dirty="0"/>
          </a:p>
        </p:txBody>
      </p:sp>
      <p:sp>
        <p:nvSpPr>
          <p:cNvPr id="4" name="Slide Number Placeholder 3"/>
          <p:cNvSpPr>
            <a:spLocks noGrp="1"/>
          </p:cNvSpPr>
          <p:nvPr>
            <p:ph type="sldNum" sz="quarter" idx="10"/>
          </p:nvPr>
        </p:nvSpPr>
        <p:spPr/>
        <p:txBody>
          <a:bodyPr/>
          <a:lstStyle/>
          <a:p>
            <a:fld id="{20776E43-3C6F-4007-B3F5-B77E4FB0B8B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Does Preaching the Gospel Work</a:t>
            </a:r>
            <a:r>
              <a:rPr lang="en-US" baseline="0" dirty="0" smtClean="0"/>
              <a:t>? </a:t>
            </a:r>
            <a:r>
              <a:rPr lang="en-US" b="1" baseline="0" dirty="0" smtClean="0"/>
              <a:t>Destroys interest in Sin</a:t>
            </a:r>
            <a:r>
              <a:rPr lang="en-US" baseline="0" dirty="0" smtClean="0"/>
              <a:t>…loses its appeal. (Heb.11:23-25)</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Does Preaching the Gospel Work? Destroys the </a:t>
            </a:r>
            <a:r>
              <a:rPr lang="en-US" b="1" u="sng" dirty="0" smtClean="0"/>
              <a:t>pleasure</a:t>
            </a:r>
            <a:r>
              <a:rPr lang="en-US" dirty="0" smtClean="0"/>
              <a:t> of sin…</a:t>
            </a:r>
            <a:r>
              <a:rPr lang="en-US" b="1" dirty="0" smtClean="0"/>
              <a:t>Rom.6:23</a:t>
            </a:r>
            <a:r>
              <a:rPr lang="en-US" dirty="0" smtClean="0"/>
              <a:t>—understand the terrible cost!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t>
            </a:r>
            <a:r>
              <a:rPr lang="en-US" b="1" dirty="0" smtClean="0"/>
              <a:t>TRUE Bible Conviction </a:t>
            </a:r>
            <a:r>
              <a:rPr lang="en-US" dirty="0" smtClean="0"/>
              <a:t>leads to…Discuss conviction</a:t>
            </a:r>
            <a:r>
              <a:rPr lang="en-US" baseline="0" dirty="0" smtClean="0"/>
              <a:t>                                                      (</a:t>
            </a:r>
            <a:r>
              <a:rPr lang="en-US" b="1" baseline="0" dirty="0" smtClean="0"/>
              <a:t>Acts 3:19</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Does Preaching the Gospel</a:t>
            </a:r>
            <a:r>
              <a:rPr lang="en-US" baseline="0" dirty="0" smtClean="0"/>
              <a:t> Work? Destroys </a:t>
            </a:r>
            <a:r>
              <a:rPr lang="en-US" b="1" u="sng" baseline="0" dirty="0" smtClean="0"/>
              <a:t>practice</a:t>
            </a:r>
            <a:r>
              <a:rPr lang="en-US" baseline="0" dirty="0" smtClean="0"/>
              <a:t> of sin! </a:t>
            </a:r>
            <a:r>
              <a:rPr lang="en-US" b="1" baseline="0" dirty="0" smtClean="0"/>
              <a:t>Rom.6:16-18; Col.3:1,2</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Repentance</a:t>
            </a:r>
            <a:r>
              <a:rPr lang="en-US" dirty="0" smtClean="0"/>
              <a:t>.</a:t>
            </a:r>
            <a:r>
              <a:rPr lang="en-US" baseline="0" dirty="0" smtClean="0"/>
              <a:t> </a:t>
            </a:r>
            <a:r>
              <a:rPr lang="en-US" b="1" i="1" baseline="0" dirty="0" smtClean="0"/>
              <a:t>Which Does God Require</a:t>
            </a:r>
            <a:r>
              <a:rPr lang="en-US" baseline="0" dirty="0" smtClean="0"/>
              <a:t>? Definitions of repentance…</a:t>
            </a:r>
            <a:r>
              <a:rPr lang="en-US" b="1" i="1" baseline="0" dirty="0" smtClean="0"/>
              <a:t>Which Is Biblical Repentance</a:t>
            </a:r>
            <a:r>
              <a:rPr lang="en-US" baseline="0" dirty="0" smtClean="0"/>
              <a:t>? (</a:t>
            </a:r>
            <a:r>
              <a:rPr lang="en-US" b="1" baseline="0" dirty="0" smtClean="0"/>
              <a:t>2 Cor.7:8-11</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Repentance</a:t>
            </a:r>
            <a:r>
              <a:rPr lang="en-US" dirty="0" smtClean="0"/>
              <a:t>:</a:t>
            </a:r>
            <a:r>
              <a:rPr lang="en-US" baseline="0" dirty="0" smtClean="0"/>
              <a:t> </a:t>
            </a:r>
            <a:r>
              <a:rPr lang="en-US" b="1" u="sng" baseline="0" dirty="0" smtClean="0"/>
              <a:t>Two</a:t>
            </a:r>
            <a:r>
              <a:rPr lang="en-US" baseline="0" dirty="0" smtClean="0"/>
              <a:t> Primary Words…Greek words…”</a:t>
            </a:r>
            <a:r>
              <a:rPr lang="en-US" b="1" i="1" baseline="0" dirty="0" err="1" smtClean="0"/>
              <a:t>meramelomai</a:t>
            </a:r>
            <a:r>
              <a:rPr lang="en-US" baseline="0" dirty="0" smtClean="0"/>
              <a:t>”—Change—to care for. “</a:t>
            </a:r>
            <a:r>
              <a:rPr lang="en-US" b="1" i="1" baseline="0" dirty="0" err="1" smtClean="0"/>
              <a:t>Metanoeo</a:t>
            </a:r>
            <a:r>
              <a:rPr lang="en-US" baseline="0" dirty="0" smtClean="0"/>
              <a:t>”—Change…the mind.</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difference…Difference between Judas and Peter…</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Explaining </a:t>
            </a:r>
            <a:r>
              <a:rPr lang="en-US" b="1" dirty="0" smtClean="0"/>
              <a:t>2 Cor.7:10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Sorrow of the World</a:t>
            </a:r>
            <a:r>
              <a:rPr lang="en-US" dirty="0" smtClean="0"/>
              <a:t>. </a:t>
            </a:r>
          </a:p>
          <a:p>
            <a:pPr marL="228600" indent="-228600">
              <a:spcAft>
                <a:spcPts val="600"/>
              </a:spcAft>
              <a:buFont typeface="Arial" pitchFamily="34" charset="0"/>
              <a:buChar char="•"/>
            </a:pPr>
            <a:r>
              <a:rPr lang="en-US" dirty="0" smtClean="0"/>
              <a:t>It is the</a:t>
            </a:r>
            <a:r>
              <a:rPr lang="en-US" baseline="0" dirty="0" smtClean="0"/>
              <a:t> grief of the criminal mind: </a:t>
            </a:r>
          </a:p>
          <a:p>
            <a:pPr marL="457200" indent="-228600">
              <a:spcAft>
                <a:spcPts val="600"/>
              </a:spcAft>
              <a:buFont typeface="+mj-lt"/>
              <a:buAutoNum type="arabicPeriod"/>
            </a:pPr>
            <a:r>
              <a:rPr lang="en-US" baseline="0" dirty="0" smtClean="0"/>
              <a:t>Cain...</a:t>
            </a:r>
            <a:r>
              <a:rPr lang="en-US" b="1" baseline="0" dirty="0" smtClean="0"/>
              <a:t>Gen.4:3-7</a:t>
            </a:r>
            <a:r>
              <a:rPr lang="en-US" baseline="0" dirty="0" smtClean="0"/>
              <a:t> </a:t>
            </a:r>
          </a:p>
          <a:p>
            <a:pPr marL="457200" indent="-228600">
              <a:spcAft>
                <a:spcPts val="600"/>
              </a:spcAft>
              <a:buFont typeface="+mj-lt"/>
              <a:buAutoNum type="arabicPeriod"/>
            </a:pPr>
            <a:r>
              <a:rPr lang="en-US" baseline="0" dirty="0" smtClean="0"/>
              <a:t>Pharaoh (</a:t>
            </a:r>
            <a:r>
              <a:rPr lang="en-US" b="1" baseline="0" dirty="0" smtClean="0"/>
              <a:t>Exodus 5-11</a:t>
            </a:r>
            <a:r>
              <a:rPr lang="en-US" baseline="0" dirty="0" smtClean="0"/>
              <a:t>) </a:t>
            </a:r>
          </a:p>
          <a:p>
            <a:pPr marL="457200" indent="-228600">
              <a:spcAft>
                <a:spcPts val="600"/>
              </a:spcAft>
              <a:buFont typeface="+mj-lt"/>
              <a:buAutoNum type="arabicPeriod"/>
            </a:pPr>
            <a:r>
              <a:rPr lang="en-US" baseline="0" dirty="0" smtClean="0"/>
              <a:t>King Saul…(</a:t>
            </a:r>
            <a:r>
              <a:rPr lang="en-US" b="1" baseline="0" dirty="0" smtClean="0"/>
              <a:t>1 Samuel 28</a:t>
            </a:r>
            <a:r>
              <a:rPr lang="en-US" baseline="0" dirty="0" smtClean="0"/>
              <a:t>) </a:t>
            </a:r>
          </a:p>
          <a:p>
            <a:pPr marL="457200" indent="-228600">
              <a:spcAft>
                <a:spcPts val="600"/>
              </a:spcAft>
              <a:buFont typeface="+mj-lt"/>
              <a:buAutoNum type="arabicPeriod"/>
            </a:pPr>
            <a:r>
              <a:rPr lang="en-US" baseline="0" dirty="0" smtClean="0"/>
              <a:t>Young ruler—grief over self deception—</a:t>
            </a:r>
            <a:r>
              <a:rPr lang="en-US" b="1" baseline="0" dirty="0" smtClean="0"/>
              <a:t>Matt.19:22</a:t>
            </a:r>
            <a:r>
              <a:rPr lang="en-US" baseline="0" dirty="0" smtClean="0"/>
              <a:t>. </a:t>
            </a:r>
          </a:p>
          <a:p>
            <a:pPr marL="457200" indent="-228600">
              <a:spcAft>
                <a:spcPts val="600"/>
              </a:spcAft>
              <a:buFont typeface="+mj-lt"/>
              <a:buAutoNum type="arabicPeriod"/>
            </a:pPr>
            <a:r>
              <a:rPr lang="en-US" baseline="0" dirty="0" smtClean="0"/>
              <a:t>Judas—(</a:t>
            </a:r>
            <a:r>
              <a:rPr lang="en-US" b="1" baseline="0" dirty="0" smtClean="0"/>
              <a:t>Matt.27:1-5</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0776E43-3C6F-4007-B3F5-B77E4FB0B8B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Explaining </a:t>
            </a:r>
            <a:r>
              <a:rPr lang="en-US" b="1" dirty="0" smtClean="0"/>
              <a:t>2 Cor.7:10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Jesus sending</a:t>
            </a:r>
            <a:r>
              <a:rPr lang="en-US" baseline="0" dirty="0" smtClean="0"/>
              <a:t> the 12 into the world to preach—</a:t>
            </a:r>
            <a:r>
              <a:rPr lang="en-US" b="1" baseline="0" dirty="0" smtClean="0"/>
              <a:t>Great Commission…(Mark 16:15)</a:t>
            </a:r>
            <a:endParaRPr lang="en-US" b="1"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3FDF06-ABDB-4E07-A27D-35D2491588A3}"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a:t>
            </a:r>
            <a:r>
              <a:rPr lang="en-US" b="1" u="sng" dirty="0" smtClean="0"/>
              <a:t>WHEN</a:t>
            </a:r>
            <a:r>
              <a:rPr lang="en-US" dirty="0" smtClean="0"/>
              <a:t> is Repentance </a:t>
            </a:r>
            <a:r>
              <a:rPr lang="en-US" b="1" u="sng" dirty="0" smtClean="0"/>
              <a:t>COMPLETE</a:t>
            </a:r>
            <a:r>
              <a:rPr lang="en-US" dirty="0" smtClean="0"/>
              <a:t>? (</a:t>
            </a:r>
            <a:r>
              <a:rPr lang="en-US" i="1" dirty="0" smtClean="0"/>
              <a:t>explain the chart…)</a:t>
            </a:r>
            <a:endParaRPr lang="en-US" i="1"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Does Preaching the Gospel Work?  Destroys </a:t>
            </a:r>
            <a:r>
              <a:rPr lang="en-US" b="1" u="sng" dirty="0" smtClean="0"/>
              <a:t>allegiance</a:t>
            </a:r>
            <a:r>
              <a:rPr lang="en-US" dirty="0" smtClean="0"/>
              <a:t> to sin…</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Explaining </a:t>
            </a:r>
            <a:r>
              <a:rPr lang="en-US" b="1" dirty="0" smtClean="0"/>
              <a:t>1 Pet. 3:21</a:t>
            </a:r>
            <a:r>
              <a:rPr lang="en-US" dirty="0" smtClean="0"/>
              <a:t>… Thayer defines the</a:t>
            </a:r>
            <a:r>
              <a:rPr lang="en-US" baseline="0" dirty="0" smtClean="0"/>
              <a:t> action of the penitent heart…Example of the question of those on Pentecost following the preaching of the gospel—</a:t>
            </a:r>
            <a:r>
              <a:rPr lang="en-US" b="1" baseline="0" dirty="0" smtClean="0"/>
              <a:t>Acts 2:37</a:t>
            </a:r>
            <a:r>
              <a:rPr lang="en-US" baseline="0" dirty="0" smtClean="0"/>
              <a:t>—answer in </a:t>
            </a:r>
            <a:r>
              <a:rPr lang="en-US" b="1" baseline="0" dirty="0" smtClean="0"/>
              <a:t>Acts 2:38</a:t>
            </a:r>
            <a:r>
              <a:rPr lang="en-US" baseline="0" dirty="0" smtClean="0"/>
              <a:t>—”repent and be baptized!” Also see </a:t>
            </a:r>
            <a:r>
              <a:rPr lang="en-US" b="1" baseline="0" dirty="0" smtClean="0"/>
              <a:t>Acts 22:8,10 </a:t>
            </a:r>
            <a:r>
              <a:rPr lang="en-US" baseline="0" dirty="0" smtClean="0"/>
              <a:t>and answer in </a:t>
            </a:r>
            <a:r>
              <a:rPr lang="en-US" b="1" baseline="0" dirty="0" smtClean="0"/>
              <a:t>16</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Psa.51:12,13</a:t>
            </a:r>
            <a:r>
              <a:rPr lang="en-US" dirty="0" smtClean="0"/>
              <a:t>…David’s attitude after being confronted</a:t>
            </a:r>
            <a:r>
              <a:rPr lang="en-US" baseline="0" dirty="0" smtClean="0"/>
              <a:t> by the prophet Nathan following his sin with Bathsheba. Teach others from his own mistakes! Contrite heart.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Why Does Preaching the Gospel Work</a:t>
            </a:r>
            <a:r>
              <a:rPr lang="en-US" dirty="0" smtClean="0"/>
              <a:t>? Destroys the </a:t>
            </a:r>
            <a:r>
              <a:rPr lang="en-US" b="1" u="sng" dirty="0" smtClean="0"/>
              <a:t>guilt</a:t>
            </a:r>
            <a:r>
              <a:rPr lang="en-US" dirty="0" smtClean="0"/>
              <a:t> of sin…Now what do we do—GO MAKE DISCIPLES OF ALL NATIONS!</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 cannot find release from the guilt of sin without Christ</a:t>
            </a:r>
            <a:r>
              <a:rPr lang="en-US" baseline="0" dirty="0" smtClean="0"/>
              <a:t> and His blood shed on the cross. </a:t>
            </a:r>
            <a:r>
              <a:rPr lang="en-US" b="1" baseline="0" dirty="0" smtClean="0"/>
              <a:t>Rom.5:8,9</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Cross</a:t>
            </a:r>
            <a:r>
              <a:rPr lang="en-US" baseline="0" dirty="0" smtClean="0"/>
              <a:t> and the Open Tomb…</a:t>
            </a:r>
            <a:r>
              <a:rPr lang="en-US" b="1" baseline="0" dirty="0" smtClean="0"/>
              <a:t>2 Cor.5:15</a:t>
            </a:r>
            <a:r>
              <a:rPr lang="en-US" baseline="0" dirty="0" smtClean="0"/>
              <a:t>…Only real hope is in Christ, and that message is in the gospel!</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Summary</a:t>
            </a:r>
            <a:r>
              <a:rPr lang="en-US" dirty="0" smtClean="0"/>
              <a:t> and </a:t>
            </a:r>
            <a:r>
              <a:rPr lang="en-US" b="1" dirty="0" smtClean="0"/>
              <a:t>Invitation</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D2BDE91-FC8B-4F89-98A7-B71DD26D6564}"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Jesus predicts the destruction of Jerusalem. (</a:t>
            </a:r>
            <a:r>
              <a:rPr lang="en-US" b="1" dirty="0" smtClean="0"/>
              <a:t>Matt.24) {24:14</a:t>
            </a:r>
            <a:r>
              <a:rPr lang="en-US" dirty="0" smtClean="0"/>
              <a:t>} </a:t>
            </a:r>
          </a:p>
          <a:p>
            <a:pPr>
              <a:spcBef>
                <a:spcPct val="0"/>
              </a:spcBef>
            </a:pPr>
            <a:r>
              <a:rPr lang="en-US" dirty="0" smtClean="0"/>
              <a:t>Paul told the church at</a:t>
            </a:r>
            <a:r>
              <a:rPr lang="en-US" baseline="0" dirty="0" smtClean="0"/>
              <a:t> </a:t>
            </a:r>
            <a:r>
              <a:rPr lang="en-US" baseline="0" dirty="0" err="1" smtClean="0"/>
              <a:t>Colosse</a:t>
            </a:r>
            <a:r>
              <a:rPr lang="en-US" baseline="0" dirty="0" smtClean="0"/>
              <a:t> that the gospel had been preached—to the known world—(</a:t>
            </a:r>
            <a:r>
              <a:rPr lang="en-US" b="1" baseline="0" dirty="0" smtClean="0"/>
              <a:t>Col.1:23) 63 AD</a:t>
            </a:r>
            <a:r>
              <a:rPr lang="en-US" baseline="0" dirty="0" smtClean="0"/>
              <a:t>. </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B29D3F-9F23-44EF-8669-627EF5199C7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Apostle Paul’s work in preaching the gospel…</a:t>
            </a:r>
            <a:r>
              <a:rPr lang="en-US" b="1" dirty="0" smtClean="0"/>
              <a:t>Rom.15:20-24</a:t>
            </a:r>
            <a:r>
              <a:rPr lang="en-US" dirty="0" smtClean="0"/>
              <a:t>.</a:t>
            </a:r>
            <a:r>
              <a:rPr lang="en-US" baseline="0" dirty="0" smtClean="0"/>
              <a:t> But remember 12 other apostles were also working in the world!</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ACED55-F391-4300-9F7F-73CBE2E98AE8}"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World’s Population…</a:t>
            </a:r>
            <a:r>
              <a:rPr lang="en-US" b="1" dirty="0" smtClean="0"/>
              <a:t>www.unrv.com</a:t>
            </a:r>
            <a:r>
              <a:rPr lang="en-US" dirty="0" smtClean="0"/>
              <a:t> </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756133-E098-4CBD-B674-93AC0E38A96F}"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Making disciples…2 Tim.2:1,2</a:t>
            </a:r>
            <a:r>
              <a:rPr lang="en-US" dirty="0" smtClean="0"/>
              <a:t>… Each Christian</a:t>
            </a:r>
            <a:r>
              <a:rPr lang="en-US" baseline="0" dirty="0" smtClean="0"/>
              <a:t> teaches one, he teaches one, etc.</a:t>
            </a: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C72AA5-EC79-4B40-B744-3290F7259333}"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Why Does the Gospel Work?...</a:t>
            </a:r>
            <a:r>
              <a:rPr lang="en-US" dirty="0" smtClean="0"/>
              <a:t>Plan of Salvation—</a:t>
            </a:r>
            <a:r>
              <a:rPr lang="en-US" b="1" dirty="0" smtClean="0"/>
              <a:t>1 Cor.1:18…Foolishness to the world</a:t>
            </a:r>
            <a:r>
              <a:rPr lang="en-US" dirty="0" smtClean="0"/>
              <a:t>!</a:t>
            </a:r>
            <a:endParaRPr lang="en-US" dirty="0"/>
          </a:p>
        </p:txBody>
      </p:sp>
      <p:sp>
        <p:nvSpPr>
          <p:cNvPr id="4" name="Slide Number Placeholder 3"/>
          <p:cNvSpPr>
            <a:spLocks noGrp="1"/>
          </p:cNvSpPr>
          <p:nvPr>
            <p:ph type="sldNum" sz="quarter" idx="10"/>
          </p:nvPr>
        </p:nvSpPr>
        <p:spPr/>
        <p:txBody>
          <a:bodyPr/>
          <a:lstStyle/>
          <a:p>
            <a:fld id="{20776E43-3C6F-4007-B3F5-B77E4FB0B8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776E43-3C6F-4007-B3F5-B77E4FB0B8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Why Does the Gospel Work?...</a:t>
            </a:r>
            <a:r>
              <a:rPr lang="en-US" dirty="0" smtClean="0"/>
              <a:t>Plan of salvation…</a:t>
            </a:r>
            <a:r>
              <a:rPr lang="en-US" b="1" dirty="0" smtClean="0"/>
              <a:t>Rom.1:16</a:t>
            </a:r>
            <a:r>
              <a:rPr lang="en-US" dirty="0" smtClean="0"/>
              <a:t>—It’s God’s </a:t>
            </a:r>
            <a:r>
              <a:rPr lang="en-US" b="1" u="sng" dirty="0" smtClean="0"/>
              <a:t>POWER </a:t>
            </a:r>
            <a:r>
              <a:rPr lang="en-US" dirty="0" smtClean="0"/>
              <a:t>(</a:t>
            </a:r>
            <a:r>
              <a:rPr lang="en-US" b="1" i="1" dirty="0" smtClean="0"/>
              <a:t>dynamite</a:t>
            </a:r>
            <a:r>
              <a:rPr lang="en-US" dirty="0" smtClean="0"/>
              <a:t>)</a:t>
            </a:r>
            <a:r>
              <a:rPr lang="en-US" baseline="0" dirty="0" smtClean="0"/>
              <a:t> to save lost souls!</a:t>
            </a:r>
            <a:endParaRPr lang="en-US" dirty="0"/>
          </a:p>
        </p:txBody>
      </p:sp>
      <p:sp>
        <p:nvSpPr>
          <p:cNvPr id="4" name="Slide Number Placeholder 3"/>
          <p:cNvSpPr>
            <a:spLocks noGrp="1"/>
          </p:cNvSpPr>
          <p:nvPr>
            <p:ph type="sldNum" sz="quarter" idx="10"/>
          </p:nvPr>
        </p:nvSpPr>
        <p:spPr/>
        <p:txBody>
          <a:bodyPr/>
          <a:lstStyle/>
          <a:p>
            <a:fld id="{20776E43-3C6F-4007-B3F5-B77E4FB0B8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BCCB1F3-CA2F-45C5-9765-A92B3870D14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1698E2-50AC-400F-8A84-E2AA6DA712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FC8A7FC-1529-4743-AAE3-7FD75DCAD85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3E11B-A2C5-4B2B-8855-309BF6244D42}" type="datetimeFigureOut">
              <a:rPr lang="en-US" smtClean="0"/>
              <a:pPr/>
              <a:t>5/15/2010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154660-720F-49AB-BD97-C4983DCE44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3E11B-A2C5-4B2B-8855-309BF6244D42}" type="datetimeFigureOut">
              <a:rPr lang="en-US" smtClean="0"/>
              <a:pPr/>
              <a:t>5/15/2010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54660-720F-49AB-BD97-C4983DCE44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1"/>
            <a:ext cx="7924800" cy="1219200"/>
          </a:xfrm>
          <a:solidFill>
            <a:schemeClr val="tx2">
              <a:lumMod val="50000"/>
              <a:alpha val="60000"/>
            </a:schemeClr>
          </a:solidFill>
          <a:ln w="28575">
            <a:solidFill>
              <a:schemeClr val="accent1"/>
            </a:solidFill>
          </a:ln>
        </p:spPr>
        <p:txBody>
          <a:bodyPr>
            <a:normAutofit/>
          </a:bodyPr>
          <a:lstStyle/>
          <a:p>
            <a:r>
              <a:rPr lang="en-US" sz="4000" b="1" u="sng" dirty="0" smtClean="0">
                <a:solidFill>
                  <a:schemeClr val="tx2">
                    <a:lumMod val="20000"/>
                    <a:lumOff val="80000"/>
                  </a:schemeClr>
                </a:solidFill>
                <a:latin typeface="Arial" pitchFamily="34" charset="0"/>
                <a:cs typeface="Arial" pitchFamily="34" charset="0"/>
              </a:rPr>
              <a:t>Why Does This Work</a:t>
            </a:r>
            <a:r>
              <a:rPr lang="en-US" sz="4000" b="1" dirty="0" smtClean="0">
                <a:solidFill>
                  <a:schemeClr val="tx2">
                    <a:lumMod val="20000"/>
                    <a:lumOff val="80000"/>
                  </a:schemeClr>
                </a:solidFill>
                <a:latin typeface="Arial" pitchFamily="34" charset="0"/>
                <a:cs typeface="Arial" pitchFamily="34" charset="0"/>
              </a:rPr>
              <a:t>?</a:t>
            </a:r>
            <a:endParaRPr lang="en-US" sz="4000" b="1" dirty="0">
              <a:solidFill>
                <a:schemeClr val="tx2">
                  <a:lumMod val="20000"/>
                  <a:lumOff val="80000"/>
                </a:schemeClr>
              </a:solidFill>
              <a:latin typeface="Arial" pitchFamily="34" charset="0"/>
              <a:cs typeface="Arial" pitchFamily="34" charset="0"/>
            </a:endParaRPr>
          </a:p>
        </p:txBody>
      </p:sp>
      <p:sp>
        <p:nvSpPr>
          <p:cNvPr id="3" name="Subtitle 2"/>
          <p:cNvSpPr>
            <a:spLocks noGrp="1"/>
          </p:cNvSpPr>
          <p:nvPr>
            <p:ph type="subTitle" idx="1"/>
          </p:nvPr>
        </p:nvSpPr>
        <p:spPr>
          <a:xfrm>
            <a:off x="990600" y="2209800"/>
            <a:ext cx="3886200" cy="3733800"/>
          </a:xfrm>
        </p:spPr>
        <p:txBody>
          <a:bodyPr>
            <a:normAutofit/>
          </a:bodyPr>
          <a:lstStyle/>
          <a:p>
            <a:pPr marL="228600" indent="-457200" algn="l">
              <a:buFont typeface="Arial" charset="0"/>
              <a:buChar char="•"/>
            </a:pPr>
            <a:r>
              <a:rPr lang="en-US" b="1" cap="small" dirty="0" smtClean="0">
                <a:solidFill>
                  <a:schemeClr val="tx2">
                    <a:lumMod val="20000"/>
                    <a:lumOff val="80000"/>
                  </a:schemeClr>
                </a:solidFill>
                <a:latin typeface="Arial" pitchFamily="34" charset="0"/>
                <a:cs typeface="Arial" pitchFamily="34" charset="0"/>
              </a:rPr>
              <a:t>Hear</a:t>
            </a:r>
          </a:p>
          <a:p>
            <a:pPr marL="228600" indent="-457200" algn="l">
              <a:buFont typeface="Arial" charset="0"/>
              <a:buChar char="•"/>
            </a:pPr>
            <a:r>
              <a:rPr lang="en-US" b="1" cap="small" dirty="0" smtClean="0">
                <a:solidFill>
                  <a:schemeClr val="tx2">
                    <a:lumMod val="20000"/>
                    <a:lumOff val="80000"/>
                  </a:schemeClr>
                </a:solidFill>
                <a:latin typeface="Arial" pitchFamily="34" charset="0"/>
                <a:cs typeface="Arial" pitchFamily="34" charset="0"/>
              </a:rPr>
              <a:t>Believe</a:t>
            </a:r>
          </a:p>
          <a:p>
            <a:pPr marL="228600" indent="-457200" algn="l">
              <a:buFont typeface="Arial" charset="0"/>
              <a:buChar char="•"/>
            </a:pPr>
            <a:r>
              <a:rPr lang="en-US" b="1" cap="small" dirty="0" smtClean="0">
                <a:solidFill>
                  <a:schemeClr val="tx2">
                    <a:lumMod val="20000"/>
                    <a:lumOff val="80000"/>
                  </a:schemeClr>
                </a:solidFill>
                <a:latin typeface="Arial" pitchFamily="34" charset="0"/>
                <a:cs typeface="Arial" pitchFamily="34" charset="0"/>
              </a:rPr>
              <a:t>Repent</a:t>
            </a:r>
          </a:p>
          <a:p>
            <a:pPr marL="228600" indent="-457200" algn="l">
              <a:buFont typeface="Arial" charset="0"/>
              <a:buChar char="•"/>
            </a:pPr>
            <a:r>
              <a:rPr lang="en-US" b="1" cap="small" dirty="0" smtClean="0">
                <a:solidFill>
                  <a:schemeClr val="tx2">
                    <a:lumMod val="20000"/>
                    <a:lumOff val="80000"/>
                  </a:schemeClr>
                </a:solidFill>
                <a:latin typeface="Arial" pitchFamily="34" charset="0"/>
                <a:cs typeface="Arial" pitchFamily="34" charset="0"/>
              </a:rPr>
              <a:t>Confess</a:t>
            </a:r>
          </a:p>
          <a:p>
            <a:pPr marL="228600" indent="-457200" algn="l">
              <a:buFont typeface="Arial" charset="0"/>
              <a:buChar char="•"/>
            </a:pPr>
            <a:r>
              <a:rPr lang="en-US" b="1" cap="small" dirty="0" smtClean="0">
                <a:solidFill>
                  <a:schemeClr val="tx2">
                    <a:lumMod val="20000"/>
                    <a:lumOff val="80000"/>
                  </a:schemeClr>
                </a:solidFill>
                <a:latin typeface="Arial" pitchFamily="34" charset="0"/>
                <a:cs typeface="Arial" pitchFamily="34" charset="0"/>
              </a:rPr>
              <a:t>Be Baptized</a:t>
            </a:r>
          </a:p>
        </p:txBody>
      </p:sp>
      <p:sp>
        <p:nvSpPr>
          <p:cNvPr id="4" name="TextBox 3"/>
          <p:cNvSpPr txBox="1"/>
          <p:nvPr/>
        </p:nvSpPr>
        <p:spPr>
          <a:xfrm>
            <a:off x="5029200" y="2990671"/>
            <a:ext cx="2743200" cy="1323439"/>
          </a:xfrm>
          <a:prstGeom prst="rect">
            <a:avLst/>
          </a:prstGeom>
          <a:noFill/>
        </p:spPr>
        <p:txBody>
          <a:bodyPr wrap="square" rtlCol="0">
            <a:spAutoFit/>
          </a:bodyPr>
          <a:lstStyle/>
          <a:p>
            <a:pPr algn="ctr"/>
            <a:r>
              <a:rPr lang="en-US" sz="4000" b="1" dirty="0" smtClean="0">
                <a:solidFill>
                  <a:schemeClr val="tx2">
                    <a:lumMod val="20000"/>
                    <a:lumOff val="80000"/>
                  </a:schemeClr>
                </a:solidFill>
                <a:latin typeface="Arial" pitchFamily="34" charset="0"/>
                <a:cs typeface="Arial" pitchFamily="34" charset="0"/>
              </a:rPr>
              <a:t>Does It Work?</a:t>
            </a:r>
            <a:endParaRPr lang="en-US" sz="4000" b="1" dirty="0">
              <a:solidFill>
                <a:schemeClr val="tx2">
                  <a:lumMod val="20000"/>
                  <a:lumOff val="8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152400" y="152400"/>
            <a:ext cx="8839200" cy="762000"/>
          </a:xfrm>
        </p:spPr>
        <p:txBody>
          <a:bodyPr>
            <a:normAutofit/>
          </a:bodyPr>
          <a:lstStyle/>
          <a:p>
            <a:pPr eaLnBrk="1" hangingPunct="1"/>
            <a:r>
              <a:rPr lang="en-US" sz="3600" b="1" u="sng" dirty="0" smtClean="0">
                <a:solidFill>
                  <a:schemeClr val="tx2">
                    <a:lumMod val="20000"/>
                    <a:lumOff val="80000"/>
                  </a:schemeClr>
                </a:solidFill>
                <a:latin typeface="Arial" pitchFamily="34" charset="0"/>
                <a:cs typeface="Arial" pitchFamily="34" charset="0"/>
              </a:rPr>
              <a:t>Why Does Preaching the Gospel Work</a:t>
            </a:r>
            <a:r>
              <a:rPr lang="en-US" sz="3600" b="1" dirty="0" smtClean="0">
                <a:solidFill>
                  <a:schemeClr val="tx2">
                    <a:lumMod val="20000"/>
                    <a:lumOff val="80000"/>
                  </a:schemeClr>
                </a:solidFill>
                <a:latin typeface="Arial" pitchFamily="34" charset="0"/>
                <a:cs typeface="Arial" pitchFamily="34" charset="0"/>
              </a:rPr>
              <a:t>?</a:t>
            </a:r>
          </a:p>
        </p:txBody>
      </p:sp>
      <p:graphicFrame>
        <p:nvGraphicFramePr>
          <p:cNvPr id="4181" name="Group 85"/>
          <p:cNvGraphicFramePr>
            <a:graphicFrameLocks noGrp="1"/>
          </p:cNvGraphicFramePr>
          <p:nvPr>
            <p:ph idx="1"/>
          </p:nvPr>
        </p:nvGraphicFramePr>
        <p:xfrm>
          <a:off x="914400" y="990600"/>
          <a:ext cx="7543800" cy="5334000"/>
        </p:xfrm>
        <a:graphic>
          <a:graphicData uri="http://schemas.openxmlformats.org/drawingml/2006/table">
            <a:tbl>
              <a:tblPr/>
              <a:tblGrid>
                <a:gridCol w="3505200"/>
                <a:gridCol w="40386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Hearing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interest </a:t>
                      </a:r>
                      <a:r>
                        <a:rPr kumimoji="0" lang="en-US" sz="3200" b="0" i="0" u="none" strike="noStrike" cap="none" normalizeH="0" baseline="0" smtClean="0">
                          <a:ln>
                            <a:noFill/>
                          </a:ln>
                          <a:solidFill>
                            <a:schemeClr val="bg1"/>
                          </a:solidFill>
                          <a:effectLst/>
                          <a:latin typeface="Arial Rounded MT Bold" pitchFamily="34" charset="0"/>
                        </a:rPr>
                        <a:t>in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Believing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pleasure</a:t>
                      </a:r>
                      <a:r>
                        <a:rPr kumimoji="0" lang="en-US" sz="3200" b="0" i="0" u="none" strike="noStrike" cap="none" normalizeH="0" baseline="0" smtClean="0">
                          <a:ln>
                            <a:noFill/>
                          </a:ln>
                          <a:solidFill>
                            <a:schemeClr val="bg1"/>
                          </a:solidFill>
                          <a:effectLst/>
                          <a:latin typeface="Arial Rounded MT Bold" pitchFamily="34" charset="0"/>
                        </a:rPr>
                        <a:t> in sin</a:t>
                      </a:r>
                      <a:r>
                        <a:rPr kumimoji="0" lang="en-US" sz="2800" b="0" i="0" u="none" strike="noStrike" cap="none" normalizeH="0" baseline="0" smtClean="0">
                          <a:ln>
                            <a:noFill/>
                          </a:ln>
                          <a:solidFill>
                            <a:schemeClr val="bg1"/>
                          </a:solidFill>
                          <a:effectLst/>
                          <a:latin typeface="Arial Rounded MT Bold"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Repenting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practice</a:t>
                      </a:r>
                      <a:r>
                        <a:rPr kumimoji="0" lang="en-US" sz="3200" b="0" i="0" u="none" strike="noStrike" cap="none" normalizeH="0" baseline="0" smtClean="0">
                          <a:ln>
                            <a:noFill/>
                          </a:ln>
                          <a:solidFill>
                            <a:schemeClr val="bg1"/>
                          </a:solidFill>
                          <a:effectLst/>
                          <a:latin typeface="Arial Rounded MT Bold" pitchFamily="34" charset="0"/>
                        </a:rPr>
                        <a:t> 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Confessing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allegiance</a:t>
                      </a:r>
                      <a:r>
                        <a:rPr kumimoji="0" lang="en-US" sz="3200" b="0" i="0" u="none" strike="noStrike" cap="none" normalizeH="0" baseline="0" smtClean="0">
                          <a:ln>
                            <a:noFill/>
                          </a:ln>
                          <a:solidFill>
                            <a:schemeClr val="bg1"/>
                          </a:solidFill>
                          <a:effectLst/>
                          <a:latin typeface="Arial Rounded MT Bold" pitchFamily="34" charset="0"/>
                        </a:rPr>
                        <a:t> to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Being Baptized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Rounded MT Bold" pitchFamily="34" charset="0"/>
                        </a:rPr>
                        <a:t>Destroys                    </a:t>
                      </a:r>
                      <a:r>
                        <a:rPr kumimoji="0" lang="en-US" sz="3200" b="0" i="0" u="none" strike="noStrike" cap="none" normalizeH="0" baseline="0" dirty="0" smtClean="0">
                          <a:ln>
                            <a:noFill/>
                          </a:ln>
                          <a:solidFill>
                            <a:srgbClr val="FFFF00"/>
                          </a:solidFill>
                          <a:effectLst/>
                          <a:latin typeface="Arial Rounded MT Bold" pitchFamily="34" charset="0"/>
                        </a:rPr>
                        <a:t>the guilt</a:t>
                      </a:r>
                      <a:r>
                        <a:rPr kumimoji="0" lang="en-US" sz="3200" b="0" i="0" u="none" strike="noStrike" cap="none" normalizeH="0" baseline="0" dirty="0" smtClean="0">
                          <a:ln>
                            <a:noFill/>
                          </a:ln>
                          <a:solidFill>
                            <a:schemeClr val="bg1"/>
                          </a:solidFill>
                          <a:effectLst/>
                          <a:latin typeface="Arial Rounded MT Bold" pitchFamily="34" charset="0"/>
                        </a:rPr>
                        <a:t> 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182" name="Rectangle 86"/>
          <p:cNvSpPr>
            <a:spLocks noChangeArrowheads="1"/>
          </p:cNvSpPr>
          <p:nvPr/>
        </p:nvSpPr>
        <p:spPr bwMode="auto">
          <a:xfrm>
            <a:off x="4648200" y="10668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12312" name="Rectangle 87"/>
          <p:cNvSpPr>
            <a:spLocks noChangeArrowheads="1"/>
          </p:cNvSpPr>
          <p:nvPr/>
        </p:nvSpPr>
        <p:spPr bwMode="auto">
          <a:xfrm>
            <a:off x="4648200" y="21336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12313" name="Rectangle 88"/>
          <p:cNvSpPr>
            <a:spLocks noChangeArrowheads="1"/>
          </p:cNvSpPr>
          <p:nvPr/>
        </p:nvSpPr>
        <p:spPr bwMode="auto">
          <a:xfrm>
            <a:off x="4648200" y="32004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12314" name="Rectangle 89"/>
          <p:cNvSpPr>
            <a:spLocks noChangeArrowheads="1"/>
          </p:cNvSpPr>
          <p:nvPr/>
        </p:nvSpPr>
        <p:spPr bwMode="auto">
          <a:xfrm>
            <a:off x="4648200" y="42672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12315" name="Rectangle 90"/>
          <p:cNvSpPr>
            <a:spLocks noChangeArrowheads="1"/>
          </p:cNvSpPr>
          <p:nvPr/>
        </p:nvSpPr>
        <p:spPr bwMode="auto">
          <a:xfrm>
            <a:off x="4648200" y="53340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182"/>
                                        </p:tgtEl>
                                      </p:cBhvr>
                                    </p:animEffect>
                                    <p:set>
                                      <p:cBhvr>
                                        <p:cTn id="7" dur="1" fill="hold">
                                          <p:stCondLst>
                                            <p:cond delay="499"/>
                                          </p:stCondLst>
                                        </p:cTn>
                                        <p:tgtEl>
                                          <p:spTgt spid="4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Group 3"/>
          <p:cNvGraphicFramePr>
            <a:graphicFrameLocks noGrp="1"/>
          </p:cNvGraphicFramePr>
          <p:nvPr>
            <p:ph idx="1"/>
          </p:nvPr>
        </p:nvGraphicFramePr>
        <p:xfrm>
          <a:off x="914400" y="990600"/>
          <a:ext cx="7543800" cy="5334000"/>
        </p:xfrm>
        <a:graphic>
          <a:graphicData uri="http://schemas.openxmlformats.org/drawingml/2006/table">
            <a:tbl>
              <a:tblPr/>
              <a:tblGrid>
                <a:gridCol w="3505200"/>
                <a:gridCol w="40386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Hearing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sng" strike="noStrike" cap="none" normalizeH="0" baseline="0" dirty="0" smtClean="0">
                          <a:ln>
                            <a:noFill/>
                          </a:ln>
                          <a:solidFill>
                            <a:schemeClr val="tx2">
                              <a:lumMod val="40000"/>
                              <a:lumOff val="60000"/>
                            </a:schemeClr>
                          </a:solidFill>
                          <a:effectLst/>
                          <a:latin typeface="Arial" pitchFamily="34" charset="0"/>
                          <a:cs typeface="Arial" pitchFamily="34" charset="0"/>
                        </a:rPr>
                        <a:t>interest</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in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Believing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pleasure</a:t>
                      </a:r>
                      <a:r>
                        <a:rPr kumimoji="0" lang="en-US" sz="3200" b="0" i="0" u="none" strike="noStrike" cap="none" normalizeH="0" baseline="0" smtClean="0">
                          <a:ln>
                            <a:noFill/>
                          </a:ln>
                          <a:solidFill>
                            <a:schemeClr val="bg1"/>
                          </a:solidFill>
                          <a:effectLst/>
                          <a:latin typeface="Arial Rounded MT Bold" pitchFamily="34" charset="0"/>
                        </a:rPr>
                        <a:t> in sin</a:t>
                      </a:r>
                      <a:r>
                        <a:rPr kumimoji="0" lang="en-US" sz="2800" b="0" i="0" u="none" strike="noStrike" cap="none" normalizeH="0" baseline="0" smtClean="0">
                          <a:ln>
                            <a:noFill/>
                          </a:ln>
                          <a:solidFill>
                            <a:schemeClr val="bg1"/>
                          </a:solidFill>
                          <a:effectLst/>
                          <a:latin typeface="Arial Rounded MT Bold"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Repenting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practice</a:t>
                      </a:r>
                      <a:r>
                        <a:rPr kumimoji="0" lang="en-US" sz="3200" b="0" i="0" u="none" strike="noStrike" cap="none" normalizeH="0" baseline="0" smtClean="0">
                          <a:ln>
                            <a:noFill/>
                          </a:ln>
                          <a:solidFill>
                            <a:schemeClr val="bg1"/>
                          </a:solidFill>
                          <a:effectLst/>
                          <a:latin typeface="Arial Rounded MT Bold" pitchFamily="34" charset="0"/>
                        </a:rPr>
                        <a:t> 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Confessing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allegiance</a:t>
                      </a:r>
                      <a:r>
                        <a:rPr kumimoji="0" lang="en-US" sz="3200" b="0" i="0" u="none" strike="noStrike" cap="none" normalizeH="0" baseline="0" smtClean="0">
                          <a:ln>
                            <a:noFill/>
                          </a:ln>
                          <a:solidFill>
                            <a:schemeClr val="bg1"/>
                          </a:solidFill>
                          <a:effectLst/>
                          <a:latin typeface="Arial Rounded MT Bold" pitchFamily="34" charset="0"/>
                        </a:rPr>
                        <a:t> to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Being Baptized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the guilt</a:t>
                      </a:r>
                      <a:r>
                        <a:rPr kumimoji="0" lang="en-US" sz="3200" b="0" i="0" u="none" strike="noStrike" cap="none" normalizeH="0" baseline="0" smtClean="0">
                          <a:ln>
                            <a:noFill/>
                          </a:ln>
                          <a:solidFill>
                            <a:schemeClr val="bg1"/>
                          </a:solidFill>
                          <a:effectLst/>
                          <a:latin typeface="Arial Rounded MT Bold" pitchFamily="34" charset="0"/>
                        </a:rPr>
                        <a:t> 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5624" name="Rectangle 24"/>
          <p:cNvSpPr>
            <a:spLocks noChangeArrowheads="1"/>
          </p:cNvSpPr>
          <p:nvPr/>
        </p:nvSpPr>
        <p:spPr bwMode="auto">
          <a:xfrm>
            <a:off x="4648200" y="21336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13336" name="Rectangle 25"/>
          <p:cNvSpPr>
            <a:spLocks noChangeArrowheads="1"/>
          </p:cNvSpPr>
          <p:nvPr/>
        </p:nvSpPr>
        <p:spPr bwMode="auto">
          <a:xfrm>
            <a:off x="4648200" y="32004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13337" name="Rectangle 26"/>
          <p:cNvSpPr>
            <a:spLocks noChangeArrowheads="1"/>
          </p:cNvSpPr>
          <p:nvPr/>
        </p:nvSpPr>
        <p:spPr bwMode="auto">
          <a:xfrm>
            <a:off x="4648200" y="42672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13338" name="Rectangle 27"/>
          <p:cNvSpPr>
            <a:spLocks noChangeArrowheads="1"/>
          </p:cNvSpPr>
          <p:nvPr/>
        </p:nvSpPr>
        <p:spPr bwMode="auto">
          <a:xfrm>
            <a:off x="4648200" y="53340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9" name="Rectangle 3"/>
          <p:cNvSpPr>
            <a:spLocks noGrp="1" noChangeArrowheads="1"/>
          </p:cNvSpPr>
          <p:nvPr>
            <p:ph type="title"/>
          </p:nvPr>
        </p:nvSpPr>
        <p:spPr>
          <a:xfrm>
            <a:off x="457200" y="-76200"/>
            <a:ext cx="8229600" cy="1143000"/>
          </a:xfrm>
        </p:spPr>
        <p:txBody>
          <a:bodyPr>
            <a:normAutofit fontScale="90000"/>
          </a:bodyPr>
          <a:lstStyle/>
          <a:p>
            <a:pPr eaLnBrk="1" hangingPunct="1"/>
            <a:r>
              <a:rPr lang="en-US" sz="3600" b="1" u="sng" dirty="0" smtClean="0">
                <a:solidFill>
                  <a:schemeClr val="tx2">
                    <a:lumMod val="20000"/>
                    <a:lumOff val="80000"/>
                  </a:schemeClr>
                </a:solidFill>
                <a:latin typeface="Arial" pitchFamily="34" charset="0"/>
                <a:cs typeface="Arial" pitchFamily="34" charset="0"/>
              </a:rPr>
              <a:t>Why Does Preaching the Gospel Work</a:t>
            </a:r>
            <a:r>
              <a:rPr lang="en-US" sz="3600" b="1" dirty="0" smtClean="0">
                <a:solidFill>
                  <a:schemeClr val="tx2">
                    <a:lumMod val="20000"/>
                    <a:lumOff val="80000"/>
                  </a:schemeClr>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6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epression_graphic"/>
          <p:cNvPicPr>
            <a:picLocks noChangeAspect="1" noChangeArrowheads="1"/>
          </p:cNvPicPr>
          <p:nvPr/>
        </p:nvPicPr>
        <p:blipFill>
          <a:blip r:embed="rId3" cstate="print"/>
          <a:srcRect/>
          <a:stretch>
            <a:fillRect/>
          </a:stretch>
        </p:blipFill>
        <p:spPr bwMode="auto">
          <a:xfrm>
            <a:off x="5334000" y="1143000"/>
            <a:ext cx="3541713" cy="5029200"/>
          </a:xfrm>
          <a:prstGeom prst="rect">
            <a:avLst/>
          </a:prstGeom>
          <a:noFill/>
          <a:ln w="9525">
            <a:noFill/>
            <a:miter lim="800000"/>
            <a:headEnd/>
            <a:tailEnd/>
          </a:ln>
        </p:spPr>
      </p:pic>
      <p:sp>
        <p:nvSpPr>
          <p:cNvPr id="14339" name="Text Box 3"/>
          <p:cNvSpPr txBox="1">
            <a:spLocks noChangeArrowheads="1"/>
          </p:cNvSpPr>
          <p:nvPr/>
        </p:nvSpPr>
        <p:spPr bwMode="auto">
          <a:xfrm>
            <a:off x="838200" y="152400"/>
            <a:ext cx="7520007" cy="646331"/>
          </a:xfrm>
          <a:prstGeom prst="rect">
            <a:avLst/>
          </a:prstGeom>
          <a:noFill/>
          <a:ln w="9525">
            <a:noFill/>
            <a:miter lim="800000"/>
            <a:headEnd/>
            <a:tailEnd/>
          </a:ln>
        </p:spPr>
        <p:txBody>
          <a:bodyPr wrap="none">
            <a:spAutoFit/>
          </a:bodyPr>
          <a:lstStyle/>
          <a:p>
            <a:r>
              <a:rPr lang="en-US" sz="3600" b="1" dirty="0">
                <a:solidFill>
                  <a:schemeClr val="tx2">
                    <a:lumMod val="20000"/>
                    <a:lumOff val="80000"/>
                  </a:schemeClr>
                </a:solidFill>
                <a:latin typeface="Arial" pitchFamily="34" charset="0"/>
                <a:cs typeface="Arial" pitchFamily="34" charset="0"/>
              </a:rPr>
              <a:t>What Believing (Conviction) </a:t>
            </a:r>
            <a:r>
              <a:rPr lang="en-US" sz="3600" b="1" dirty="0" smtClean="0">
                <a:solidFill>
                  <a:schemeClr val="tx2">
                    <a:lumMod val="20000"/>
                    <a:lumOff val="80000"/>
                  </a:schemeClr>
                </a:solidFill>
                <a:latin typeface="Arial" pitchFamily="34" charset="0"/>
                <a:cs typeface="Arial" pitchFamily="34" charset="0"/>
              </a:rPr>
              <a:t>Does</a:t>
            </a:r>
            <a:endParaRPr lang="en-US" sz="3600" b="1" dirty="0">
              <a:solidFill>
                <a:schemeClr val="tx2">
                  <a:lumMod val="20000"/>
                  <a:lumOff val="80000"/>
                </a:schemeClr>
              </a:solidFill>
              <a:latin typeface="Arial" pitchFamily="34" charset="0"/>
              <a:cs typeface="Arial" pitchFamily="34" charset="0"/>
            </a:endParaRPr>
          </a:p>
        </p:txBody>
      </p:sp>
      <p:sp>
        <p:nvSpPr>
          <p:cNvPr id="14340" name="Text Box 4"/>
          <p:cNvSpPr txBox="1">
            <a:spLocks noChangeArrowheads="1"/>
          </p:cNvSpPr>
          <p:nvPr/>
        </p:nvSpPr>
        <p:spPr bwMode="auto">
          <a:xfrm>
            <a:off x="457200" y="914400"/>
            <a:ext cx="7620000" cy="5262979"/>
          </a:xfrm>
          <a:prstGeom prst="rect">
            <a:avLst/>
          </a:prstGeom>
          <a:noFill/>
          <a:ln w="9525">
            <a:noFill/>
            <a:miter lim="800000"/>
            <a:headEnd/>
            <a:tailEnd/>
          </a:ln>
        </p:spPr>
        <p:txBody>
          <a:bodyPr>
            <a:spAutoFit/>
          </a:bodyPr>
          <a:lstStyle/>
          <a:p>
            <a:r>
              <a:rPr lang="en-US" sz="2800" dirty="0">
                <a:solidFill>
                  <a:schemeClr val="tx2">
                    <a:lumMod val="20000"/>
                    <a:lumOff val="80000"/>
                  </a:schemeClr>
                </a:solidFill>
                <a:latin typeface="Arial Narrow" pitchFamily="34" charset="0"/>
                <a:cs typeface="Arial" charset="0"/>
              </a:rPr>
              <a:t>In convicting us of sin, God is </a:t>
            </a:r>
          </a:p>
          <a:p>
            <a:r>
              <a:rPr lang="en-US" sz="2800" dirty="0">
                <a:solidFill>
                  <a:schemeClr val="tx2">
                    <a:lumMod val="20000"/>
                    <a:lumOff val="80000"/>
                  </a:schemeClr>
                </a:solidFill>
                <a:latin typeface="Arial Narrow" pitchFamily="34" charset="0"/>
                <a:cs typeface="Arial" charset="0"/>
              </a:rPr>
              <a:t>calling on us to recognize that </a:t>
            </a:r>
          </a:p>
          <a:p>
            <a:r>
              <a:rPr lang="en-US" sz="2800" dirty="0">
                <a:solidFill>
                  <a:schemeClr val="tx2">
                    <a:lumMod val="20000"/>
                    <a:lumOff val="80000"/>
                  </a:schemeClr>
                </a:solidFill>
                <a:latin typeface="Arial Narrow" pitchFamily="34" charset="0"/>
                <a:cs typeface="Arial" charset="0"/>
              </a:rPr>
              <a:t>the change we must make is </a:t>
            </a:r>
          </a:p>
          <a:p>
            <a:r>
              <a:rPr lang="en-US" sz="2800" dirty="0">
                <a:solidFill>
                  <a:schemeClr val="tx2">
                    <a:lumMod val="20000"/>
                    <a:lumOff val="80000"/>
                  </a:schemeClr>
                </a:solidFill>
                <a:latin typeface="Arial Narrow" pitchFamily="34" charset="0"/>
                <a:cs typeface="Arial" charset="0"/>
              </a:rPr>
              <a:t>not simply </a:t>
            </a:r>
            <a:r>
              <a:rPr lang="en-US" sz="2800" dirty="0" smtClean="0">
                <a:solidFill>
                  <a:schemeClr val="tx2">
                    <a:lumMod val="20000"/>
                    <a:lumOff val="80000"/>
                  </a:schemeClr>
                </a:solidFill>
                <a:latin typeface="Arial Narrow" pitchFamily="34" charset="0"/>
                <a:cs typeface="Arial" charset="0"/>
              </a:rPr>
              <a:t>good </a:t>
            </a:r>
            <a:r>
              <a:rPr lang="en-US" sz="2800" dirty="0">
                <a:solidFill>
                  <a:schemeClr val="tx2">
                    <a:lumMod val="20000"/>
                    <a:lumOff val="80000"/>
                  </a:schemeClr>
                </a:solidFill>
                <a:latin typeface="Arial Narrow" pitchFamily="34" charset="0"/>
                <a:cs typeface="Arial" charset="0"/>
              </a:rPr>
              <a:t>advice; it is </a:t>
            </a:r>
          </a:p>
          <a:p>
            <a:r>
              <a:rPr lang="en-US" sz="2800" dirty="0">
                <a:solidFill>
                  <a:schemeClr val="tx2">
                    <a:lumMod val="20000"/>
                    <a:lumOff val="80000"/>
                  </a:schemeClr>
                </a:solidFill>
                <a:latin typeface="Arial Narrow" pitchFamily="34" charset="0"/>
                <a:cs typeface="Arial" charset="0"/>
              </a:rPr>
              <a:t>an </a:t>
            </a:r>
            <a:r>
              <a:rPr lang="en-US" sz="2800" b="1" u="sng" dirty="0">
                <a:solidFill>
                  <a:schemeClr val="tx2">
                    <a:lumMod val="20000"/>
                    <a:lumOff val="80000"/>
                  </a:schemeClr>
                </a:solidFill>
                <a:latin typeface="Arial Narrow" pitchFamily="34" charset="0"/>
                <a:cs typeface="Arial" charset="0"/>
              </a:rPr>
              <a:t>imperative</a:t>
            </a:r>
            <a:r>
              <a:rPr lang="en-US" sz="2800" dirty="0">
                <a:solidFill>
                  <a:schemeClr val="tx2">
                    <a:lumMod val="20000"/>
                    <a:lumOff val="80000"/>
                  </a:schemeClr>
                </a:solidFill>
                <a:latin typeface="Arial Narrow" pitchFamily="34" charset="0"/>
                <a:cs typeface="Arial" charset="0"/>
              </a:rPr>
              <a:t>. He is telling </a:t>
            </a:r>
          </a:p>
          <a:p>
            <a:r>
              <a:rPr lang="en-US" sz="2800" dirty="0">
                <a:solidFill>
                  <a:schemeClr val="tx2">
                    <a:lumMod val="20000"/>
                    <a:lumOff val="80000"/>
                  </a:schemeClr>
                </a:solidFill>
                <a:latin typeface="Arial Narrow" pitchFamily="34" charset="0"/>
                <a:cs typeface="Arial" charset="0"/>
              </a:rPr>
              <a:t>us that  what we have done </a:t>
            </a:r>
          </a:p>
          <a:p>
            <a:r>
              <a:rPr lang="en-US" sz="2800" dirty="0">
                <a:solidFill>
                  <a:schemeClr val="tx2">
                    <a:lumMod val="20000"/>
                    <a:lumOff val="80000"/>
                  </a:schemeClr>
                </a:solidFill>
                <a:latin typeface="Arial Narrow" pitchFamily="34" charset="0"/>
                <a:cs typeface="Arial" charset="0"/>
              </a:rPr>
              <a:t>is not merely inconvenient, </a:t>
            </a:r>
          </a:p>
          <a:p>
            <a:r>
              <a:rPr lang="en-US" sz="2800" dirty="0" smtClean="0">
                <a:solidFill>
                  <a:schemeClr val="tx2">
                    <a:lumMod val="20000"/>
                    <a:lumOff val="80000"/>
                  </a:schemeClr>
                </a:solidFill>
                <a:latin typeface="Arial Narrow" pitchFamily="34" charset="0"/>
                <a:cs typeface="Arial" charset="0"/>
              </a:rPr>
              <a:t>counterproductive, </a:t>
            </a:r>
            <a:r>
              <a:rPr lang="en-US" sz="2800" dirty="0">
                <a:solidFill>
                  <a:schemeClr val="tx2">
                    <a:lumMod val="20000"/>
                    <a:lumOff val="80000"/>
                  </a:schemeClr>
                </a:solidFill>
                <a:latin typeface="Arial Narrow" pitchFamily="34" charset="0"/>
                <a:cs typeface="Arial" charset="0"/>
              </a:rPr>
              <a:t>or </a:t>
            </a:r>
          </a:p>
          <a:p>
            <a:r>
              <a:rPr lang="en-US" sz="2800" dirty="0">
                <a:solidFill>
                  <a:schemeClr val="tx2">
                    <a:lumMod val="20000"/>
                    <a:lumOff val="80000"/>
                  </a:schemeClr>
                </a:solidFill>
                <a:latin typeface="Arial Narrow" pitchFamily="34" charset="0"/>
                <a:cs typeface="Arial" charset="0"/>
              </a:rPr>
              <a:t>undesirable; it is </a:t>
            </a:r>
            <a:r>
              <a:rPr lang="en-US" sz="2800" b="1" u="sng" dirty="0">
                <a:solidFill>
                  <a:schemeClr val="tx2">
                    <a:lumMod val="20000"/>
                    <a:lumOff val="80000"/>
                  </a:schemeClr>
                </a:solidFill>
                <a:latin typeface="Arial Narrow" pitchFamily="34" charset="0"/>
                <a:cs typeface="Arial" charset="0"/>
              </a:rPr>
              <a:t>flat </a:t>
            </a:r>
            <a:r>
              <a:rPr lang="en-US" sz="2800" b="1" u="sng" dirty="0" smtClean="0">
                <a:solidFill>
                  <a:schemeClr val="tx2">
                    <a:lumMod val="20000"/>
                    <a:lumOff val="80000"/>
                  </a:schemeClr>
                </a:solidFill>
                <a:latin typeface="Arial Narrow" pitchFamily="34" charset="0"/>
                <a:cs typeface="Arial" charset="0"/>
              </a:rPr>
              <a:t>out wrong</a:t>
            </a:r>
            <a:r>
              <a:rPr lang="en-US" sz="2800" b="1" dirty="0" smtClean="0">
                <a:solidFill>
                  <a:schemeClr val="tx2">
                    <a:lumMod val="20000"/>
                    <a:lumOff val="80000"/>
                  </a:schemeClr>
                </a:solidFill>
                <a:latin typeface="Arial Narrow" pitchFamily="34" charset="0"/>
                <a:cs typeface="Arial" charset="0"/>
              </a:rPr>
              <a:t>,</a:t>
            </a:r>
            <a:r>
              <a:rPr lang="en-US" sz="2800" b="1" u="sng" dirty="0" smtClean="0">
                <a:solidFill>
                  <a:schemeClr val="tx2">
                    <a:lumMod val="20000"/>
                    <a:lumOff val="80000"/>
                  </a:schemeClr>
                </a:solidFill>
                <a:latin typeface="Arial Narrow" pitchFamily="34" charset="0"/>
                <a:cs typeface="Arial" charset="0"/>
              </a:rPr>
              <a:t> </a:t>
            </a:r>
            <a:endParaRPr lang="en-US" sz="2800" b="1" u="sng" dirty="0">
              <a:solidFill>
                <a:schemeClr val="tx2">
                  <a:lumMod val="20000"/>
                  <a:lumOff val="80000"/>
                </a:schemeClr>
              </a:solidFill>
              <a:latin typeface="Arial Narrow" pitchFamily="34" charset="0"/>
              <a:cs typeface="Arial" charset="0"/>
            </a:endParaRPr>
          </a:p>
          <a:p>
            <a:r>
              <a:rPr lang="en-US" sz="2800" dirty="0">
                <a:solidFill>
                  <a:schemeClr val="tx2">
                    <a:lumMod val="20000"/>
                    <a:lumOff val="80000"/>
                  </a:schemeClr>
                </a:solidFill>
                <a:latin typeface="Arial Narrow" pitchFamily="34" charset="0"/>
                <a:cs typeface="Arial" charset="0"/>
              </a:rPr>
              <a:t>and we </a:t>
            </a:r>
            <a:r>
              <a:rPr lang="en-US" sz="2800" b="1" u="sng" dirty="0">
                <a:solidFill>
                  <a:schemeClr val="tx2">
                    <a:lumMod val="20000"/>
                    <a:lumOff val="80000"/>
                  </a:schemeClr>
                </a:solidFill>
                <a:latin typeface="Arial Narrow" pitchFamily="34" charset="0"/>
                <a:cs typeface="Arial" charset="0"/>
              </a:rPr>
              <a:t>must </a:t>
            </a:r>
            <a:r>
              <a:rPr lang="en-US" sz="2800" b="1" u="sng" dirty="0" smtClean="0">
                <a:solidFill>
                  <a:schemeClr val="tx2">
                    <a:lumMod val="20000"/>
                    <a:lumOff val="80000"/>
                  </a:schemeClr>
                </a:solidFill>
                <a:latin typeface="Arial Narrow" pitchFamily="34" charset="0"/>
                <a:cs typeface="Arial" charset="0"/>
              </a:rPr>
              <a:t>change</a:t>
            </a:r>
            <a:r>
              <a:rPr lang="en-US" sz="2800" dirty="0" smtClean="0">
                <a:solidFill>
                  <a:schemeClr val="tx2">
                    <a:lumMod val="20000"/>
                    <a:lumOff val="80000"/>
                  </a:schemeClr>
                </a:solidFill>
                <a:latin typeface="Arial Narrow" pitchFamily="34" charset="0"/>
                <a:cs typeface="Arial" charset="0"/>
              </a:rPr>
              <a:t>. Thus</a:t>
            </a:r>
            <a:r>
              <a:rPr lang="en-US" sz="2800" dirty="0">
                <a:solidFill>
                  <a:schemeClr val="tx2">
                    <a:lumMod val="20000"/>
                    <a:lumOff val="80000"/>
                  </a:schemeClr>
                </a:solidFill>
                <a:latin typeface="Arial Narrow" pitchFamily="34" charset="0"/>
                <a:cs typeface="Arial" charset="0"/>
              </a:rPr>
              <a:t>, </a:t>
            </a:r>
            <a:r>
              <a:rPr lang="en-US" sz="2800" dirty="0" smtClean="0">
                <a:solidFill>
                  <a:schemeClr val="tx2">
                    <a:lumMod val="20000"/>
                    <a:lumOff val="80000"/>
                  </a:schemeClr>
                </a:solidFill>
                <a:latin typeface="Arial Narrow" pitchFamily="34" charset="0"/>
                <a:cs typeface="Arial" charset="0"/>
              </a:rPr>
              <a:t/>
            </a:r>
            <a:br>
              <a:rPr lang="en-US" sz="2800" dirty="0" smtClean="0">
                <a:solidFill>
                  <a:schemeClr val="tx2">
                    <a:lumMod val="20000"/>
                    <a:lumOff val="80000"/>
                  </a:schemeClr>
                </a:solidFill>
                <a:latin typeface="Arial Narrow" pitchFamily="34" charset="0"/>
                <a:cs typeface="Arial" charset="0"/>
              </a:rPr>
            </a:br>
            <a:r>
              <a:rPr lang="en-US" sz="2800" dirty="0" smtClean="0">
                <a:solidFill>
                  <a:schemeClr val="tx2">
                    <a:lumMod val="20000"/>
                    <a:lumOff val="80000"/>
                  </a:schemeClr>
                </a:solidFill>
                <a:latin typeface="Arial Narrow" pitchFamily="34" charset="0"/>
                <a:cs typeface="Arial" charset="0"/>
              </a:rPr>
              <a:t>conviction </a:t>
            </a:r>
            <a:r>
              <a:rPr lang="en-US" sz="2800" dirty="0">
                <a:solidFill>
                  <a:schemeClr val="tx2">
                    <a:lumMod val="20000"/>
                    <a:lumOff val="80000"/>
                  </a:schemeClr>
                </a:solidFill>
                <a:latin typeface="Arial Narrow" pitchFamily="34" charset="0"/>
                <a:cs typeface="Arial" charset="0"/>
              </a:rPr>
              <a:t>brings </a:t>
            </a:r>
            <a:r>
              <a:rPr lang="en-US" sz="2800" dirty="0" smtClean="0">
                <a:solidFill>
                  <a:schemeClr val="tx2">
                    <a:lumMod val="20000"/>
                    <a:lumOff val="80000"/>
                  </a:schemeClr>
                </a:solidFill>
                <a:latin typeface="Arial Narrow" pitchFamily="34" charset="0"/>
                <a:cs typeface="Arial" charset="0"/>
              </a:rPr>
              <a:t>to change a</a:t>
            </a:r>
            <a:endParaRPr lang="en-US" sz="2800" dirty="0">
              <a:solidFill>
                <a:schemeClr val="tx2">
                  <a:lumMod val="20000"/>
                  <a:lumOff val="80000"/>
                </a:schemeClr>
              </a:solidFill>
              <a:latin typeface="Arial Narrow" pitchFamily="34" charset="0"/>
              <a:cs typeface="Arial" charset="0"/>
            </a:endParaRPr>
          </a:p>
          <a:p>
            <a:r>
              <a:rPr lang="en-US" sz="2800" dirty="0" smtClean="0">
                <a:solidFill>
                  <a:schemeClr val="tx2">
                    <a:lumMod val="20000"/>
                    <a:lumOff val="80000"/>
                  </a:schemeClr>
                </a:solidFill>
                <a:latin typeface="Arial Narrow" pitchFamily="34" charset="0"/>
                <a:cs typeface="Arial" charset="0"/>
              </a:rPr>
              <a:t>dimension that </a:t>
            </a:r>
            <a:r>
              <a:rPr lang="en-US" sz="2800" dirty="0">
                <a:solidFill>
                  <a:schemeClr val="tx2">
                    <a:lumMod val="20000"/>
                    <a:lumOff val="80000"/>
                  </a:schemeClr>
                </a:solidFill>
                <a:latin typeface="Arial Narrow" pitchFamily="34" charset="0"/>
                <a:cs typeface="Arial" charset="0"/>
              </a:rPr>
              <a:t>is otherwise lost.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7" name="Group 3"/>
          <p:cNvGraphicFramePr>
            <a:graphicFrameLocks noGrp="1"/>
          </p:cNvGraphicFramePr>
          <p:nvPr>
            <p:ph idx="1"/>
          </p:nvPr>
        </p:nvGraphicFramePr>
        <p:xfrm>
          <a:off x="914400" y="990600"/>
          <a:ext cx="7543800" cy="5334000"/>
        </p:xfrm>
        <a:graphic>
          <a:graphicData uri="http://schemas.openxmlformats.org/drawingml/2006/table">
            <a:tbl>
              <a:tblPr/>
              <a:tblGrid>
                <a:gridCol w="3505200"/>
                <a:gridCol w="40386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Hearing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sng" strike="noStrike" cap="none" normalizeH="0" baseline="0" dirty="0" smtClean="0">
                          <a:ln>
                            <a:noFill/>
                          </a:ln>
                          <a:solidFill>
                            <a:schemeClr val="tx2">
                              <a:lumMod val="40000"/>
                              <a:lumOff val="60000"/>
                            </a:schemeClr>
                          </a:solidFill>
                          <a:effectLst/>
                          <a:latin typeface="Arial" pitchFamily="34" charset="0"/>
                          <a:cs typeface="Arial" pitchFamily="34" charset="0"/>
                        </a:rPr>
                        <a:t>interest</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in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Believing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sng" strike="noStrike" cap="none" normalizeH="0" baseline="0" dirty="0" smtClean="0">
                          <a:ln>
                            <a:noFill/>
                          </a:ln>
                          <a:solidFill>
                            <a:schemeClr val="tx2">
                              <a:lumMod val="40000"/>
                              <a:lumOff val="60000"/>
                            </a:schemeClr>
                          </a:solidFill>
                          <a:effectLst/>
                          <a:latin typeface="Arial" pitchFamily="34" charset="0"/>
                          <a:cs typeface="Arial" pitchFamily="34" charset="0"/>
                        </a:rPr>
                        <a:t>pleasure</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in sin</a:t>
                      </a:r>
                      <a:r>
                        <a:rPr kumimoji="0" lang="en-US" sz="2800" b="1" i="0" u="none" strike="noStrike" cap="none" normalizeH="0" baseline="0" dirty="0" smtClean="0">
                          <a:ln>
                            <a:noFill/>
                          </a:ln>
                          <a:solidFill>
                            <a:schemeClr val="bg1"/>
                          </a:solidFill>
                          <a:effectLst/>
                          <a:latin typeface="Book Antiqua" pitchFamily="18"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Repenting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practice</a:t>
                      </a:r>
                      <a:r>
                        <a:rPr kumimoji="0" lang="en-US" sz="3200" b="0" i="0" u="none" strike="noStrike" cap="none" normalizeH="0" baseline="0" smtClean="0">
                          <a:ln>
                            <a:noFill/>
                          </a:ln>
                          <a:solidFill>
                            <a:schemeClr val="bg1"/>
                          </a:solidFill>
                          <a:effectLst/>
                          <a:latin typeface="Arial Rounded MT Bold" pitchFamily="34" charset="0"/>
                        </a:rPr>
                        <a:t> 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Confessing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allegiance</a:t>
                      </a:r>
                      <a:r>
                        <a:rPr kumimoji="0" lang="en-US" sz="3200" b="0" i="0" u="none" strike="noStrike" cap="none" normalizeH="0" baseline="0" smtClean="0">
                          <a:ln>
                            <a:noFill/>
                          </a:ln>
                          <a:solidFill>
                            <a:schemeClr val="bg1"/>
                          </a:solidFill>
                          <a:effectLst/>
                          <a:latin typeface="Arial Rounded MT Bold" pitchFamily="34" charset="0"/>
                        </a:rPr>
                        <a:t> to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Being Baptized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Rounded MT Bold" pitchFamily="34" charset="0"/>
                        </a:rPr>
                        <a:t>Destroys                    </a:t>
                      </a:r>
                      <a:r>
                        <a:rPr kumimoji="0" lang="en-US" sz="3200" b="0" i="0" u="none" strike="noStrike" cap="none" normalizeH="0" baseline="0" dirty="0" smtClean="0">
                          <a:ln>
                            <a:noFill/>
                          </a:ln>
                          <a:solidFill>
                            <a:srgbClr val="FFFF00"/>
                          </a:solidFill>
                          <a:effectLst/>
                          <a:latin typeface="Arial Rounded MT Bold" pitchFamily="34" charset="0"/>
                        </a:rPr>
                        <a:t>the guilt</a:t>
                      </a:r>
                      <a:r>
                        <a:rPr kumimoji="0" lang="en-US" sz="3200" b="0" i="0" u="none" strike="noStrike" cap="none" normalizeH="0" baseline="0" dirty="0" smtClean="0">
                          <a:ln>
                            <a:noFill/>
                          </a:ln>
                          <a:solidFill>
                            <a:schemeClr val="bg1"/>
                          </a:solidFill>
                          <a:effectLst/>
                          <a:latin typeface="Arial Rounded MT Bold" pitchFamily="34" charset="0"/>
                        </a:rPr>
                        <a:t> 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1768" name="Rectangle 24"/>
          <p:cNvSpPr>
            <a:spLocks noChangeArrowheads="1"/>
          </p:cNvSpPr>
          <p:nvPr/>
        </p:nvSpPr>
        <p:spPr bwMode="auto">
          <a:xfrm>
            <a:off x="4648200" y="32004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15384" name="Rectangle 25"/>
          <p:cNvSpPr>
            <a:spLocks noChangeArrowheads="1"/>
          </p:cNvSpPr>
          <p:nvPr/>
        </p:nvSpPr>
        <p:spPr bwMode="auto">
          <a:xfrm>
            <a:off x="4648200" y="42672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15385" name="Rectangle 26"/>
          <p:cNvSpPr>
            <a:spLocks noChangeArrowheads="1"/>
          </p:cNvSpPr>
          <p:nvPr/>
        </p:nvSpPr>
        <p:spPr bwMode="auto">
          <a:xfrm>
            <a:off x="4648200" y="5334000"/>
            <a:ext cx="3657600" cy="914400"/>
          </a:xfrm>
          <a:prstGeom prst="rect">
            <a:avLst/>
          </a:prstGeom>
          <a:solidFill>
            <a:srgbClr val="10253F"/>
          </a:solidFill>
          <a:ln w="9525">
            <a:solidFill>
              <a:schemeClr val="tx1"/>
            </a:solidFill>
            <a:miter lim="800000"/>
            <a:headEnd/>
            <a:tailEnd/>
          </a:ln>
        </p:spPr>
        <p:txBody>
          <a:bodyPr wrap="none" anchor="ctr"/>
          <a:lstStyle/>
          <a:p>
            <a:endParaRPr lang="en-US"/>
          </a:p>
        </p:txBody>
      </p:sp>
      <p:sp>
        <p:nvSpPr>
          <p:cNvPr id="8" name="Rectangle 3"/>
          <p:cNvSpPr>
            <a:spLocks noGrp="1" noChangeArrowheads="1"/>
          </p:cNvSpPr>
          <p:nvPr>
            <p:ph type="title"/>
          </p:nvPr>
        </p:nvSpPr>
        <p:spPr>
          <a:xfrm>
            <a:off x="457200" y="-76200"/>
            <a:ext cx="8229600" cy="1143000"/>
          </a:xfrm>
        </p:spPr>
        <p:txBody>
          <a:bodyPr>
            <a:normAutofit fontScale="90000"/>
          </a:bodyPr>
          <a:lstStyle/>
          <a:p>
            <a:pPr eaLnBrk="1" hangingPunct="1"/>
            <a:r>
              <a:rPr lang="en-US" sz="3600" b="1" u="sng" dirty="0" smtClean="0">
                <a:solidFill>
                  <a:schemeClr val="tx2">
                    <a:lumMod val="20000"/>
                    <a:lumOff val="80000"/>
                  </a:schemeClr>
                </a:solidFill>
                <a:latin typeface="Arial" pitchFamily="34" charset="0"/>
                <a:cs typeface="Arial" pitchFamily="34" charset="0"/>
              </a:rPr>
              <a:t>Why Does Preaching the Gospel Work</a:t>
            </a:r>
            <a:r>
              <a:rPr lang="en-US" sz="3600" b="1" dirty="0" smtClean="0">
                <a:solidFill>
                  <a:schemeClr val="tx2">
                    <a:lumMod val="20000"/>
                    <a:lumOff val="80000"/>
                  </a:schemeClr>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1768"/>
                                        </p:tgtEl>
                                      </p:cBhvr>
                                    </p:animEffect>
                                    <p:set>
                                      <p:cBhvr>
                                        <p:cTn id="7" dur="1" fill="hold">
                                          <p:stCondLst>
                                            <p:cond delay="499"/>
                                          </p:stCondLst>
                                        </p:cTn>
                                        <p:tgtEl>
                                          <p:spTgt spid="317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sz="quarter"/>
          </p:nvPr>
        </p:nvSpPr>
        <p:spPr>
          <a:xfrm>
            <a:off x="457200" y="228600"/>
            <a:ext cx="8229600" cy="792163"/>
          </a:xfrm>
        </p:spPr>
        <p:txBody>
          <a:bodyPr/>
          <a:lstStyle/>
          <a:p>
            <a:pPr eaLnBrk="1" hangingPunct="1"/>
            <a:r>
              <a:rPr lang="en-US" sz="4000" b="1" u="sng" dirty="0" smtClean="0">
                <a:solidFill>
                  <a:schemeClr val="tx2">
                    <a:lumMod val="20000"/>
                    <a:lumOff val="80000"/>
                  </a:schemeClr>
                </a:solidFill>
                <a:latin typeface="Arial" pitchFamily="34" charset="0"/>
                <a:cs typeface="Arial" pitchFamily="34" charset="0"/>
              </a:rPr>
              <a:t>Repentance</a:t>
            </a:r>
            <a:r>
              <a:rPr lang="en-US" sz="4000" b="1" dirty="0" smtClean="0">
                <a:solidFill>
                  <a:schemeClr val="tx2">
                    <a:lumMod val="20000"/>
                    <a:lumOff val="80000"/>
                  </a:schemeClr>
                </a:solidFill>
                <a:latin typeface="Arial" pitchFamily="34" charset="0"/>
                <a:cs typeface="Arial" pitchFamily="34" charset="0"/>
              </a:rPr>
              <a:t> </a:t>
            </a:r>
          </a:p>
        </p:txBody>
      </p:sp>
      <p:pic>
        <p:nvPicPr>
          <p:cNvPr id="6149" name="Picture 5" descr="App0001"/>
          <p:cNvPicPr>
            <a:picLocks noGrp="1" noChangeAspect="1" noChangeArrowheads="1"/>
          </p:cNvPicPr>
          <p:nvPr>
            <p:ph sz="quarter" idx="3"/>
          </p:nvPr>
        </p:nvPicPr>
        <p:blipFill>
          <a:blip r:embed="rId3" cstate="print">
            <a:clrChange>
              <a:clrFrom>
                <a:srgbClr val="FEFEFE"/>
              </a:clrFrom>
              <a:clrTo>
                <a:srgbClr val="FEFEFE">
                  <a:alpha val="0"/>
                </a:srgbClr>
              </a:clrTo>
            </a:clrChange>
          </a:blip>
          <a:srcRect l="7195" r="61629" b="8000"/>
          <a:stretch>
            <a:fillRect/>
          </a:stretch>
        </p:blipFill>
        <p:spPr>
          <a:xfrm>
            <a:off x="457200" y="3505200"/>
            <a:ext cx="2438400" cy="2209800"/>
          </a:xfrm>
          <a:gradFill rotWithShape="0">
            <a:gsLst>
              <a:gs pos="0">
                <a:srgbClr val="000000"/>
              </a:gs>
              <a:gs pos="100000">
                <a:srgbClr val="FFFFFF"/>
              </a:gs>
            </a:gsLst>
            <a:lin ang="5400000" scaled="1"/>
          </a:gradFill>
        </p:spPr>
      </p:pic>
      <p:sp>
        <p:nvSpPr>
          <p:cNvPr id="6150" name="Text Box 6"/>
          <p:cNvSpPr txBox="1">
            <a:spLocks noChangeArrowheads="1"/>
          </p:cNvSpPr>
          <p:nvPr/>
        </p:nvSpPr>
        <p:spPr bwMode="auto">
          <a:xfrm>
            <a:off x="1794252" y="1030069"/>
            <a:ext cx="6006773" cy="646331"/>
          </a:xfrm>
          <a:prstGeom prst="rect">
            <a:avLst/>
          </a:prstGeom>
          <a:noFill/>
          <a:ln w="9525">
            <a:noFill/>
            <a:miter lim="800000"/>
            <a:headEnd/>
            <a:tailEnd/>
          </a:ln>
        </p:spPr>
        <p:txBody>
          <a:bodyPr wrap="none">
            <a:spAutoFit/>
          </a:bodyPr>
          <a:lstStyle/>
          <a:p>
            <a:r>
              <a:rPr lang="en-US" sz="3600" b="1" dirty="0">
                <a:solidFill>
                  <a:schemeClr val="tx2">
                    <a:lumMod val="40000"/>
                    <a:lumOff val="60000"/>
                  </a:schemeClr>
                </a:solidFill>
                <a:latin typeface="Arial" pitchFamily="34" charset="0"/>
                <a:cs typeface="Arial" pitchFamily="34" charset="0"/>
              </a:rPr>
              <a:t>Which Does God Require?</a:t>
            </a:r>
          </a:p>
        </p:txBody>
      </p:sp>
      <p:sp>
        <p:nvSpPr>
          <p:cNvPr id="6152" name="Rectangle 8"/>
          <p:cNvSpPr>
            <a:spLocks noChangeArrowheads="1"/>
          </p:cNvSpPr>
          <p:nvPr/>
        </p:nvSpPr>
        <p:spPr bwMode="auto">
          <a:xfrm>
            <a:off x="4724400" y="1752600"/>
            <a:ext cx="3886200" cy="1676400"/>
          </a:xfrm>
          <a:prstGeom prst="rect">
            <a:avLst/>
          </a:prstGeom>
          <a:solidFill>
            <a:srgbClr val="C6D9F1">
              <a:alpha val="74902"/>
            </a:srgbClr>
          </a:solidFill>
          <a:ln w="9525">
            <a:solidFill>
              <a:schemeClr val="tx1"/>
            </a:solidFill>
            <a:miter lim="800000"/>
            <a:headEnd/>
            <a:tailEnd/>
          </a:ln>
        </p:spPr>
        <p:txBody>
          <a:bodyPr wrap="none" anchor="ctr"/>
          <a:lstStyle/>
          <a:p>
            <a:pPr algn="ctr"/>
            <a:r>
              <a:rPr lang="en-US" sz="2400" b="1" dirty="0">
                <a:latin typeface="Arial" pitchFamily="34" charset="0"/>
                <a:cs typeface="Arial" pitchFamily="34" charset="0"/>
              </a:rPr>
              <a:t>“to turn from sin and</a:t>
            </a:r>
          </a:p>
          <a:p>
            <a:pPr algn="ctr"/>
            <a:r>
              <a:rPr lang="en-US" sz="2400" b="1" dirty="0">
                <a:latin typeface="Arial" pitchFamily="34" charset="0"/>
                <a:cs typeface="Arial" pitchFamily="34" charset="0"/>
              </a:rPr>
              <a:t>dedicate oneself to the</a:t>
            </a:r>
          </a:p>
          <a:p>
            <a:pPr algn="ctr"/>
            <a:r>
              <a:rPr lang="en-US" sz="2400" b="1" dirty="0">
                <a:latin typeface="Arial" pitchFamily="34" charset="0"/>
                <a:cs typeface="Arial" pitchFamily="34" charset="0"/>
              </a:rPr>
              <a:t>amendment of one’s life”</a:t>
            </a:r>
          </a:p>
          <a:p>
            <a:pPr algn="ctr"/>
            <a:r>
              <a:rPr lang="en-US" sz="2400" b="1" dirty="0">
                <a:latin typeface="Arial" pitchFamily="34" charset="0"/>
                <a:cs typeface="Arial" pitchFamily="34" charset="0"/>
              </a:rPr>
              <a:t>                              </a:t>
            </a:r>
            <a:r>
              <a:rPr lang="en-US" sz="2400" b="1" u="sng" dirty="0">
                <a:latin typeface="Arial" pitchFamily="34" charset="0"/>
                <a:cs typeface="Arial" pitchFamily="34" charset="0"/>
              </a:rPr>
              <a:t>Webster</a:t>
            </a:r>
          </a:p>
        </p:txBody>
      </p:sp>
      <p:sp>
        <p:nvSpPr>
          <p:cNvPr id="6153" name="Oval 9"/>
          <p:cNvSpPr>
            <a:spLocks noChangeArrowheads="1"/>
          </p:cNvSpPr>
          <p:nvPr/>
        </p:nvSpPr>
        <p:spPr bwMode="auto">
          <a:xfrm>
            <a:off x="3886200" y="3810000"/>
            <a:ext cx="1752600" cy="1600200"/>
          </a:xfrm>
          <a:prstGeom prst="ellipse">
            <a:avLst/>
          </a:prstGeom>
          <a:solidFill>
            <a:srgbClr val="C6D9F1">
              <a:alpha val="74902"/>
            </a:srgbClr>
          </a:solidFill>
          <a:ln w="9525">
            <a:solidFill>
              <a:schemeClr val="tx1"/>
            </a:solidFill>
            <a:round/>
            <a:headEnd/>
            <a:tailEnd/>
          </a:ln>
        </p:spPr>
        <p:txBody>
          <a:bodyPr wrap="none" anchor="ctr"/>
          <a:lstStyle/>
          <a:p>
            <a:pPr algn="ctr"/>
            <a:r>
              <a:rPr lang="en-US" sz="5400" b="1" dirty="0">
                <a:latin typeface="Arial" pitchFamily="34" charset="0"/>
                <a:cs typeface="Arial" pitchFamily="34" charset="0"/>
              </a:rPr>
              <a:t>Sin</a:t>
            </a:r>
          </a:p>
        </p:txBody>
      </p:sp>
      <p:sp>
        <p:nvSpPr>
          <p:cNvPr id="6154" name="AutoShape 10"/>
          <p:cNvSpPr>
            <a:spLocks noChangeArrowheads="1"/>
          </p:cNvSpPr>
          <p:nvPr/>
        </p:nvSpPr>
        <p:spPr bwMode="auto">
          <a:xfrm>
            <a:off x="5715000" y="3962400"/>
            <a:ext cx="733425" cy="1214438"/>
          </a:xfrm>
          <a:prstGeom prst="curvedRightArrow">
            <a:avLst>
              <a:gd name="adj1" fmla="val 33117"/>
              <a:gd name="adj2" fmla="val 66234"/>
              <a:gd name="adj3" fmla="val 33333"/>
            </a:avLst>
          </a:prstGeom>
          <a:solidFill>
            <a:schemeClr val="tx2">
              <a:lumMod val="20000"/>
              <a:lumOff val="80000"/>
            </a:schemeClr>
          </a:solidFill>
          <a:ln w="9525">
            <a:solidFill>
              <a:schemeClr val="tx1"/>
            </a:solidFill>
            <a:miter lim="800000"/>
            <a:headEnd/>
            <a:tailEnd/>
          </a:ln>
        </p:spPr>
        <p:txBody>
          <a:bodyPr wrap="none" anchor="ctr"/>
          <a:lstStyle/>
          <a:p>
            <a:endParaRPr lang="en-US"/>
          </a:p>
        </p:txBody>
      </p:sp>
      <p:pic>
        <p:nvPicPr>
          <p:cNvPr id="6155" name="Picture 11" descr="T &amp; F - Runner 26"/>
          <p:cNvPicPr>
            <a:picLocks noGrp="1" noChangeAspect="1" noChangeArrowheads="1"/>
          </p:cNvPicPr>
          <p:nvPr>
            <p:ph sz="quarter" idx="4"/>
          </p:nvPr>
        </p:nvPicPr>
        <p:blipFill>
          <a:blip r:embed="rId4" cstate="print"/>
          <a:srcRect t="-2396"/>
          <a:stretch>
            <a:fillRect/>
          </a:stretch>
        </p:blipFill>
        <p:spPr>
          <a:xfrm>
            <a:off x="6477000" y="3505200"/>
            <a:ext cx="2146300" cy="2239963"/>
          </a:xfrm>
          <a:solidFill>
            <a:schemeClr val="tx2">
              <a:lumMod val="50000"/>
            </a:schemeClr>
          </a:solidFill>
        </p:spPr>
      </p:pic>
      <p:sp>
        <p:nvSpPr>
          <p:cNvPr id="6156" name="AutoShape 12"/>
          <p:cNvSpPr>
            <a:spLocks noChangeArrowheads="1"/>
          </p:cNvSpPr>
          <p:nvPr/>
        </p:nvSpPr>
        <p:spPr bwMode="auto">
          <a:xfrm>
            <a:off x="2819400" y="4343400"/>
            <a:ext cx="976313" cy="485775"/>
          </a:xfrm>
          <a:prstGeom prst="rightArrow">
            <a:avLst>
              <a:gd name="adj1" fmla="val 50000"/>
              <a:gd name="adj2" fmla="val 50245"/>
            </a:avLst>
          </a:prstGeom>
          <a:solidFill>
            <a:schemeClr val="tx2">
              <a:lumMod val="20000"/>
              <a:lumOff val="80000"/>
            </a:schemeClr>
          </a:solidFill>
          <a:ln w="9525">
            <a:solidFill>
              <a:schemeClr val="tx1"/>
            </a:solidFill>
            <a:miter lim="800000"/>
            <a:headEnd/>
            <a:tailEnd/>
          </a:ln>
        </p:spPr>
        <p:txBody>
          <a:bodyPr wrap="none" anchor="ctr"/>
          <a:lstStyle/>
          <a:p>
            <a:endParaRPr lang="en-US"/>
          </a:p>
        </p:txBody>
      </p:sp>
      <p:sp>
        <p:nvSpPr>
          <p:cNvPr id="6157" name="Text Box 13"/>
          <p:cNvSpPr txBox="1">
            <a:spLocks noChangeArrowheads="1"/>
          </p:cNvSpPr>
          <p:nvPr/>
        </p:nvSpPr>
        <p:spPr bwMode="auto">
          <a:xfrm>
            <a:off x="1122194" y="5983069"/>
            <a:ext cx="6878806" cy="646331"/>
          </a:xfrm>
          <a:prstGeom prst="rect">
            <a:avLst/>
          </a:prstGeom>
          <a:noFill/>
          <a:ln w="9525">
            <a:noFill/>
            <a:miter lim="800000"/>
            <a:headEnd/>
            <a:tailEnd/>
          </a:ln>
        </p:spPr>
        <p:txBody>
          <a:bodyPr wrap="none">
            <a:spAutoFit/>
          </a:bodyPr>
          <a:lstStyle/>
          <a:p>
            <a:r>
              <a:rPr lang="en-US" sz="3600" b="1" dirty="0">
                <a:solidFill>
                  <a:schemeClr val="tx2">
                    <a:lumMod val="20000"/>
                    <a:lumOff val="80000"/>
                  </a:schemeClr>
                </a:solidFill>
                <a:latin typeface="Arial" pitchFamily="34" charset="0"/>
                <a:cs typeface="Arial" pitchFamily="34" charset="0"/>
              </a:rPr>
              <a:t>Which </a:t>
            </a:r>
            <a:r>
              <a:rPr lang="en-US" sz="3600" b="1" dirty="0" smtClean="0">
                <a:solidFill>
                  <a:schemeClr val="tx2">
                    <a:lumMod val="20000"/>
                    <a:lumOff val="80000"/>
                  </a:schemeClr>
                </a:solidFill>
                <a:latin typeface="Arial" pitchFamily="34" charset="0"/>
                <a:cs typeface="Arial" pitchFamily="34" charset="0"/>
              </a:rPr>
              <a:t>Is Biblical </a:t>
            </a:r>
            <a:r>
              <a:rPr lang="en-US" sz="3600" b="1" dirty="0">
                <a:solidFill>
                  <a:schemeClr val="tx2">
                    <a:lumMod val="20000"/>
                    <a:lumOff val="80000"/>
                  </a:schemeClr>
                </a:solidFill>
                <a:latin typeface="Arial" pitchFamily="34" charset="0"/>
                <a:cs typeface="Arial" pitchFamily="34" charset="0"/>
              </a:rPr>
              <a:t>Repentance?</a:t>
            </a:r>
          </a:p>
        </p:txBody>
      </p:sp>
      <p:sp>
        <p:nvSpPr>
          <p:cNvPr id="16" name="Rectangle 7"/>
          <p:cNvSpPr>
            <a:spLocks noChangeArrowheads="1"/>
          </p:cNvSpPr>
          <p:nvPr/>
        </p:nvSpPr>
        <p:spPr bwMode="auto">
          <a:xfrm>
            <a:off x="457200" y="1752600"/>
            <a:ext cx="3886200" cy="1676400"/>
          </a:xfrm>
          <a:prstGeom prst="rect">
            <a:avLst/>
          </a:prstGeom>
          <a:solidFill>
            <a:schemeClr val="tx1">
              <a:alpha val="74902"/>
            </a:schemeClr>
          </a:solidFill>
          <a:ln w="9525">
            <a:solidFill>
              <a:schemeClr val="accent1"/>
            </a:solidFill>
            <a:miter lim="800000"/>
            <a:headEnd/>
            <a:tailEnd/>
          </a:ln>
        </p:spPr>
        <p:txBody>
          <a:bodyPr wrap="none" anchor="ctr"/>
          <a:lstStyle/>
          <a:p>
            <a:pPr algn="ctr"/>
            <a:r>
              <a:rPr lang="en-US" sz="2400" b="1" dirty="0">
                <a:solidFill>
                  <a:schemeClr val="tx2">
                    <a:lumMod val="20000"/>
                    <a:lumOff val="80000"/>
                  </a:schemeClr>
                </a:solidFill>
                <a:latin typeface="Arial" pitchFamily="34" charset="0"/>
                <a:cs typeface="Arial" pitchFamily="34" charset="0"/>
              </a:rPr>
              <a:t>“state of being penitent;</a:t>
            </a:r>
          </a:p>
          <a:p>
            <a:pPr algn="ctr"/>
            <a:r>
              <a:rPr lang="en-US" sz="2400" b="1" dirty="0">
                <a:solidFill>
                  <a:schemeClr val="tx2">
                    <a:lumMod val="20000"/>
                    <a:lumOff val="80000"/>
                  </a:schemeClr>
                </a:solidFill>
                <a:latin typeface="Arial" pitchFamily="34" charset="0"/>
                <a:cs typeface="Arial" pitchFamily="34" charset="0"/>
              </a:rPr>
              <a:t>sorrow and contrition</a:t>
            </a:r>
          </a:p>
          <a:p>
            <a:pPr algn="ctr"/>
            <a:r>
              <a:rPr lang="en-US" sz="2400" b="1" dirty="0">
                <a:solidFill>
                  <a:schemeClr val="tx2">
                    <a:lumMod val="20000"/>
                    <a:lumOff val="80000"/>
                  </a:schemeClr>
                </a:solidFill>
                <a:latin typeface="Arial" pitchFamily="34" charset="0"/>
                <a:cs typeface="Arial" pitchFamily="34" charset="0"/>
              </a:rPr>
              <a:t>for sin”</a:t>
            </a:r>
          </a:p>
          <a:p>
            <a:pPr algn="ctr"/>
            <a:r>
              <a:rPr lang="en-US" sz="2400" b="1" dirty="0">
                <a:solidFill>
                  <a:schemeClr val="tx2">
                    <a:lumMod val="20000"/>
                    <a:lumOff val="80000"/>
                  </a:schemeClr>
                </a:solidFill>
                <a:latin typeface="Arial" pitchFamily="34" charset="0"/>
                <a:cs typeface="Arial" pitchFamily="34" charset="0"/>
              </a:rPr>
              <a:t>                               </a:t>
            </a:r>
            <a:r>
              <a:rPr lang="en-US" sz="2400" b="1" u="sng" dirty="0">
                <a:solidFill>
                  <a:schemeClr val="tx2">
                    <a:lumMod val="20000"/>
                    <a:lumOff val="80000"/>
                  </a:schemeClr>
                </a:solidFill>
                <a:latin typeface="Arial" pitchFamily="34" charset="0"/>
                <a:cs typeface="Arial" pitchFamily="34" charset="0"/>
              </a:rPr>
              <a:t>Webster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150">
                                            <p:txEl>
                                              <p:pRg st="0" end="0"/>
                                            </p:txEl>
                                          </p:spTgt>
                                        </p:tgtEl>
                                        <p:attrNameLst>
                                          <p:attrName>style.visibility</p:attrName>
                                        </p:attrNameLst>
                                      </p:cBhvr>
                                      <p:to>
                                        <p:strVal val="visible"/>
                                      </p:to>
                                    </p:set>
                                    <p:anim calcmode="lin" valueType="num">
                                      <p:cBhvr>
                                        <p:cTn id="21" dur="500" fill="hold"/>
                                        <p:tgtEl>
                                          <p:spTgt spid="615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1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157"/>
                                        </p:tgtEl>
                                        <p:attrNameLst>
                                          <p:attrName>style.visibility</p:attrName>
                                        </p:attrNameLst>
                                      </p:cBhvr>
                                      <p:to>
                                        <p:strVal val="visible"/>
                                      </p:to>
                                    </p:set>
                                    <p:anim calcmode="lin" valueType="num">
                                      <p:cBhvr>
                                        <p:cTn id="27" dur="500" fill="hold"/>
                                        <p:tgtEl>
                                          <p:spTgt spid="6157"/>
                                        </p:tgtEl>
                                        <p:attrNameLst>
                                          <p:attrName>ppt_w</p:attrName>
                                        </p:attrNameLst>
                                      </p:cBhvr>
                                      <p:tavLst>
                                        <p:tav tm="0">
                                          <p:val>
                                            <p:fltVal val="0"/>
                                          </p:val>
                                        </p:tav>
                                        <p:tav tm="100000">
                                          <p:val>
                                            <p:strVal val="#ppt_w"/>
                                          </p:val>
                                        </p:tav>
                                      </p:tavLst>
                                    </p:anim>
                                    <p:anim calcmode="lin" valueType="num">
                                      <p:cBhvr>
                                        <p:cTn id="28" dur="500" fill="hold"/>
                                        <p:tgtEl>
                                          <p:spTgt spid="6157"/>
                                        </p:tgtEl>
                                        <p:attrNameLst>
                                          <p:attrName>ppt_h</p:attrName>
                                        </p:attrNameLst>
                                      </p:cBhvr>
                                      <p:tavLst>
                                        <p:tav tm="0">
                                          <p:val>
                                            <p:fltVal val="0"/>
                                          </p:val>
                                        </p:tav>
                                        <p:tav tm="100000">
                                          <p:val>
                                            <p:strVal val="#ppt_h"/>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4" grpId="0" animBg="1"/>
      <p:bldP spid="6156" grpId="0" animBg="1"/>
      <p:bldP spid="6157"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eaLnBrk="1" hangingPunct="1"/>
            <a:r>
              <a:rPr lang="en-US" sz="3600" b="1" dirty="0" smtClean="0">
                <a:solidFill>
                  <a:schemeClr val="tx2">
                    <a:lumMod val="20000"/>
                    <a:lumOff val="80000"/>
                  </a:schemeClr>
                </a:solidFill>
                <a:latin typeface="Arial" pitchFamily="34" charset="0"/>
                <a:cs typeface="Arial" pitchFamily="34" charset="0"/>
              </a:rPr>
              <a:t>Repentance</a:t>
            </a:r>
            <a:r>
              <a:rPr lang="en-US" sz="3600" dirty="0" smtClean="0">
                <a:solidFill>
                  <a:schemeClr val="tx2">
                    <a:lumMod val="20000"/>
                    <a:lumOff val="80000"/>
                  </a:schemeClr>
                </a:solidFill>
                <a:latin typeface="Arial" pitchFamily="34" charset="0"/>
                <a:cs typeface="Arial" pitchFamily="34" charset="0"/>
              </a:rPr>
              <a:t>: </a:t>
            </a:r>
            <a:r>
              <a:rPr lang="en-US" sz="3600" b="1" u="sng" dirty="0" smtClean="0">
                <a:solidFill>
                  <a:schemeClr val="tx2">
                    <a:lumMod val="20000"/>
                    <a:lumOff val="80000"/>
                  </a:schemeClr>
                </a:solidFill>
                <a:latin typeface="Arial" pitchFamily="34" charset="0"/>
                <a:cs typeface="Arial" pitchFamily="34" charset="0"/>
              </a:rPr>
              <a:t>Two</a:t>
            </a:r>
            <a:r>
              <a:rPr lang="en-US" sz="3600" dirty="0" smtClean="0">
                <a:solidFill>
                  <a:schemeClr val="tx2">
                    <a:lumMod val="20000"/>
                    <a:lumOff val="80000"/>
                  </a:schemeClr>
                </a:solidFill>
                <a:latin typeface="Arial" pitchFamily="34" charset="0"/>
                <a:cs typeface="Arial" pitchFamily="34" charset="0"/>
              </a:rPr>
              <a:t> </a:t>
            </a:r>
            <a:r>
              <a:rPr lang="en-US" sz="3600" b="1" dirty="0" smtClean="0">
                <a:solidFill>
                  <a:schemeClr val="tx2">
                    <a:lumMod val="20000"/>
                    <a:lumOff val="80000"/>
                  </a:schemeClr>
                </a:solidFill>
                <a:latin typeface="Arial" pitchFamily="34" charset="0"/>
                <a:cs typeface="Arial" pitchFamily="34" charset="0"/>
              </a:rPr>
              <a:t>Primary Words</a:t>
            </a:r>
          </a:p>
        </p:txBody>
      </p:sp>
      <p:sp>
        <p:nvSpPr>
          <p:cNvPr id="7171" name="Rectangle 3"/>
          <p:cNvSpPr>
            <a:spLocks noGrp="1" noChangeArrowheads="1"/>
          </p:cNvSpPr>
          <p:nvPr>
            <p:ph type="body" sz="half" idx="1"/>
          </p:nvPr>
        </p:nvSpPr>
        <p:spPr>
          <a:xfrm>
            <a:off x="533400" y="1295400"/>
            <a:ext cx="8001000" cy="2133600"/>
          </a:xfrm>
          <a:ln w="57150">
            <a:solidFill>
              <a:schemeClr val="accent1"/>
            </a:solidFill>
          </a:ln>
        </p:spPr>
        <p:txBody>
          <a:bodyPr/>
          <a:lstStyle/>
          <a:p>
            <a:pPr algn="ctr" eaLnBrk="1" hangingPunct="1">
              <a:buFontTx/>
              <a:buNone/>
            </a:pPr>
            <a:r>
              <a:rPr lang="en-US" sz="3600" b="1" dirty="0" err="1" smtClean="0">
                <a:solidFill>
                  <a:schemeClr val="tx2">
                    <a:lumMod val="20000"/>
                    <a:lumOff val="80000"/>
                  </a:schemeClr>
                </a:solidFill>
                <a:latin typeface="Arial" pitchFamily="34" charset="0"/>
                <a:cs typeface="Arial" pitchFamily="34" charset="0"/>
              </a:rPr>
              <a:t>Metamelomai</a:t>
            </a:r>
            <a:endParaRPr lang="en-US" sz="3600" b="1" dirty="0" smtClean="0">
              <a:solidFill>
                <a:schemeClr val="tx2">
                  <a:lumMod val="20000"/>
                  <a:lumOff val="80000"/>
                </a:schemeClr>
              </a:solidFill>
              <a:latin typeface="Arial" pitchFamily="34" charset="0"/>
              <a:cs typeface="Arial" pitchFamily="34" charset="0"/>
            </a:endParaRPr>
          </a:p>
          <a:p>
            <a:pPr eaLnBrk="1" hangingPunct="1">
              <a:buFontTx/>
              <a:buNone/>
            </a:pPr>
            <a:r>
              <a:rPr lang="en-US" sz="3600" dirty="0" smtClean="0">
                <a:solidFill>
                  <a:schemeClr val="tx2">
                    <a:lumMod val="20000"/>
                    <a:lumOff val="80000"/>
                  </a:schemeClr>
                </a:solidFill>
                <a:latin typeface="Arial" pitchFamily="34" charset="0"/>
                <a:cs typeface="Arial" pitchFamily="34" charset="0"/>
              </a:rPr>
              <a:t>                </a:t>
            </a:r>
            <a:r>
              <a:rPr lang="en-US" sz="3600" b="1" i="1" dirty="0" smtClean="0">
                <a:solidFill>
                  <a:schemeClr val="tx2">
                    <a:lumMod val="20000"/>
                    <a:lumOff val="80000"/>
                  </a:schemeClr>
                </a:solidFill>
                <a:latin typeface="Arial" pitchFamily="34" charset="0"/>
                <a:cs typeface="Arial" pitchFamily="34" charset="0"/>
              </a:rPr>
              <a:t>meta</a:t>
            </a:r>
            <a:r>
              <a:rPr lang="en-US" sz="3600" b="1" dirty="0" smtClean="0">
                <a:solidFill>
                  <a:schemeClr val="tx2">
                    <a:lumMod val="20000"/>
                    <a:lumOff val="80000"/>
                  </a:schemeClr>
                </a:solidFill>
                <a:latin typeface="Arial" pitchFamily="34" charset="0"/>
                <a:cs typeface="Arial" pitchFamily="34" charset="0"/>
              </a:rPr>
              <a:t>                  </a:t>
            </a:r>
            <a:r>
              <a:rPr lang="en-US" sz="3600" b="1" i="1" dirty="0" err="1" smtClean="0">
                <a:solidFill>
                  <a:schemeClr val="tx2">
                    <a:lumMod val="20000"/>
                    <a:lumOff val="80000"/>
                  </a:schemeClr>
                </a:solidFill>
                <a:latin typeface="Arial" pitchFamily="34" charset="0"/>
                <a:cs typeface="Arial" pitchFamily="34" charset="0"/>
              </a:rPr>
              <a:t>melo</a:t>
            </a:r>
            <a:endParaRPr lang="en-US" sz="3600" b="1" i="1" dirty="0" smtClean="0">
              <a:solidFill>
                <a:schemeClr val="tx2">
                  <a:lumMod val="20000"/>
                  <a:lumOff val="80000"/>
                </a:schemeClr>
              </a:solidFill>
              <a:latin typeface="Arial" pitchFamily="34" charset="0"/>
              <a:cs typeface="Arial" pitchFamily="34" charset="0"/>
            </a:endParaRPr>
          </a:p>
          <a:p>
            <a:pPr eaLnBrk="1" hangingPunct="1">
              <a:buFontTx/>
              <a:buNone/>
            </a:pPr>
            <a:r>
              <a:rPr lang="en-US" sz="3600" b="1" dirty="0" smtClean="0">
                <a:solidFill>
                  <a:schemeClr val="tx2">
                    <a:lumMod val="20000"/>
                    <a:lumOff val="80000"/>
                  </a:schemeClr>
                </a:solidFill>
                <a:latin typeface="Arial" pitchFamily="34" charset="0"/>
                <a:cs typeface="Arial" pitchFamily="34" charset="0"/>
              </a:rPr>
              <a:t>            “change”       “to care for”</a:t>
            </a:r>
          </a:p>
        </p:txBody>
      </p:sp>
      <p:sp>
        <p:nvSpPr>
          <p:cNvPr id="7172" name="Rectangle 4"/>
          <p:cNvSpPr>
            <a:spLocks noGrp="1" noChangeArrowheads="1"/>
          </p:cNvSpPr>
          <p:nvPr>
            <p:ph type="body" sz="half" idx="2"/>
          </p:nvPr>
        </p:nvSpPr>
        <p:spPr>
          <a:xfrm>
            <a:off x="533400" y="3886200"/>
            <a:ext cx="8077200" cy="2316163"/>
          </a:xfrm>
          <a:ln w="57150">
            <a:solidFill>
              <a:schemeClr val="accent1"/>
            </a:solidFill>
          </a:ln>
        </p:spPr>
        <p:txBody>
          <a:bodyPr/>
          <a:lstStyle/>
          <a:p>
            <a:pPr algn="ctr" eaLnBrk="1" hangingPunct="1">
              <a:buFontTx/>
              <a:buNone/>
            </a:pPr>
            <a:r>
              <a:rPr lang="en-US" sz="3600" b="1" dirty="0" err="1" smtClean="0">
                <a:solidFill>
                  <a:schemeClr val="tx2">
                    <a:lumMod val="20000"/>
                    <a:lumOff val="80000"/>
                  </a:schemeClr>
                </a:solidFill>
                <a:latin typeface="Arial" pitchFamily="34" charset="0"/>
                <a:cs typeface="Arial" pitchFamily="34" charset="0"/>
              </a:rPr>
              <a:t>Metanoeo</a:t>
            </a:r>
            <a:endParaRPr lang="en-US" sz="3600" b="1" dirty="0" smtClean="0">
              <a:solidFill>
                <a:schemeClr val="tx2">
                  <a:lumMod val="20000"/>
                  <a:lumOff val="80000"/>
                </a:schemeClr>
              </a:solidFill>
              <a:latin typeface="Arial" pitchFamily="34" charset="0"/>
              <a:cs typeface="Arial" pitchFamily="34" charset="0"/>
            </a:endParaRPr>
          </a:p>
          <a:p>
            <a:pPr eaLnBrk="1" hangingPunct="1">
              <a:buFontTx/>
              <a:buNone/>
            </a:pPr>
            <a:r>
              <a:rPr lang="en-US" sz="3600" dirty="0" smtClean="0">
                <a:solidFill>
                  <a:schemeClr val="tx2">
                    <a:lumMod val="20000"/>
                    <a:lumOff val="80000"/>
                  </a:schemeClr>
                </a:solidFill>
                <a:latin typeface="Arial" pitchFamily="34" charset="0"/>
                <a:cs typeface="Arial" pitchFamily="34" charset="0"/>
              </a:rPr>
              <a:t>                  </a:t>
            </a:r>
            <a:r>
              <a:rPr lang="en-US" sz="3600" i="1" dirty="0" smtClean="0">
                <a:solidFill>
                  <a:schemeClr val="tx2">
                    <a:lumMod val="20000"/>
                    <a:lumOff val="80000"/>
                  </a:schemeClr>
                </a:solidFill>
                <a:latin typeface="Arial" pitchFamily="34" charset="0"/>
                <a:cs typeface="Arial" pitchFamily="34" charset="0"/>
              </a:rPr>
              <a:t>meta</a:t>
            </a:r>
            <a:r>
              <a:rPr lang="en-US" sz="3600" dirty="0" smtClean="0">
                <a:solidFill>
                  <a:schemeClr val="tx2">
                    <a:lumMod val="20000"/>
                    <a:lumOff val="80000"/>
                  </a:schemeClr>
                </a:solidFill>
                <a:latin typeface="Arial" pitchFamily="34" charset="0"/>
                <a:cs typeface="Arial" pitchFamily="34" charset="0"/>
              </a:rPr>
              <a:t>               </a:t>
            </a:r>
            <a:r>
              <a:rPr lang="en-US" sz="3600" i="1" dirty="0" smtClean="0">
                <a:solidFill>
                  <a:schemeClr val="tx2">
                    <a:lumMod val="20000"/>
                    <a:lumOff val="80000"/>
                  </a:schemeClr>
                </a:solidFill>
                <a:latin typeface="Arial" pitchFamily="34" charset="0"/>
                <a:cs typeface="Arial" pitchFamily="34" charset="0"/>
              </a:rPr>
              <a:t>nous</a:t>
            </a:r>
          </a:p>
          <a:p>
            <a:pPr eaLnBrk="1" hangingPunct="1">
              <a:buFontTx/>
              <a:buNone/>
            </a:pPr>
            <a:r>
              <a:rPr lang="en-US" sz="3600" dirty="0" smtClean="0">
                <a:solidFill>
                  <a:schemeClr val="tx2">
                    <a:lumMod val="20000"/>
                    <a:lumOff val="80000"/>
                  </a:schemeClr>
                </a:solidFill>
                <a:latin typeface="Arial" pitchFamily="34" charset="0"/>
                <a:cs typeface="Arial" pitchFamily="34" charset="0"/>
              </a:rPr>
              <a:t>              “</a:t>
            </a:r>
            <a:r>
              <a:rPr lang="en-US" sz="3600" b="1" dirty="0" smtClean="0">
                <a:solidFill>
                  <a:schemeClr val="tx2">
                    <a:lumMod val="20000"/>
                    <a:lumOff val="80000"/>
                  </a:schemeClr>
                </a:solidFill>
                <a:latin typeface="Arial" pitchFamily="34" charset="0"/>
                <a:cs typeface="Arial" pitchFamily="34" charset="0"/>
              </a:rPr>
              <a:t>change</a:t>
            </a:r>
            <a:r>
              <a:rPr lang="en-US" sz="3600" dirty="0" smtClean="0">
                <a:solidFill>
                  <a:schemeClr val="tx2">
                    <a:lumMod val="20000"/>
                    <a:lumOff val="80000"/>
                  </a:schemeClr>
                </a:solidFill>
                <a:latin typeface="Arial" pitchFamily="34" charset="0"/>
                <a:cs typeface="Arial" pitchFamily="34" charset="0"/>
              </a:rPr>
              <a:t>”      “</a:t>
            </a:r>
            <a:r>
              <a:rPr lang="en-US" sz="3600" b="1" dirty="0" smtClean="0">
                <a:solidFill>
                  <a:schemeClr val="tx2">
                    <a:lumMod val="20000"/>
                    <a:lumOff val="80000"/>
                  </a:schemeClr>
                </a:solidFill>
                <a:latin typeface="Arial" pitchFamily="34" charset="0"/>
                <a:cs typeface="Arial" pitchFamily="34" charset="0"/>
              </a:rPr>
              <a:t>the mind</a:t>
            </a:r>
            <a:r>
              <a:rPr lang="en-US" sz="3600" dirty="0" smtClean="0">
                <a:solidFill>
                  <a:schemeClr val="tx2">
                    <a:lumMod val="20000"/>
                    <a:lumOff val="80000"/>
                  </a:schemeClr>
                </a:solidFill>
                <a:latin typeface="Arial" pitchFamily="34" charset="0"/>
                <a:cs typeface="Arial" pitchFamily="34" charset="0"/>
              </a:rPr>
              <a:t>”</a:t>
            </a:r>
          </a:p>
        </p:txBody>
      </p:sp>
      <p:sp>
        <p:nvSpPr>
          <p:cNvPr id="7173" name="WordArt 5"/>
          <p:cNvSpPr>
            <a:spLocks noChangeArrowheads="1" noChangeShapeType="1" noTextEdit="1"/>
          </p:cNvSpPr>
          <p:nvPr/>
        </p:nvSpPr>
        <p:spPr bwMode="auto">
          <a:xfrm>
            <a:off x="533400" y="1447800"/>
            <a:ext cx="2057400" cy="1066800"/>
          </a:xfrm>
          <a:prstGeom prst="rect">
            <a:avLst/>
          </a:prstGeom>
        </p:spPr>
        <p:txBody>
          <a:bodyPr wrap="none" fromWordArt="1">
            <a:prstTxWarp prst="textSlantUp">
              <a:avLst>
                <a:gd name="adj" fmla="val 32056"/>
              </a:avLst>
            </a:prstTxWarp>
          </a:bodyPr>
          <a:lstStyle/>
          <a:p>
            <a:pPr algn="ctr"/>
            <a:r>
              <a:rPr lang="en-US" sz="3600" b="1" kern="10" dirty="0" smtClean="0">
                <a:ln w="9525">
                  <a:solidFill>
                    <a:srgbClr val="CC99FF"/>
                  </a:solidFill>
                  <a:round/>
                  <a:headEnd/>
                  <a:tailEnd/>
                </a:ln>
                <a:solidFill>
                  <a:schemeClr val="tx2"/>
                </a:solidFill>
                <a:effectLst>
                  <a:outerShdw dist="53882" dir="2700000" algn="ctr" rotWithShape="0">
                    <a:srgbClr val="9999FF">
                      <a:alpha val="79999"/>
                    </a:srgbClr>
                  </a:outerShdw>
                </a:effectLst>
                <a:latin typeface="Impact"/>
              </a:rPr>
              <a:t>Matthew </a:t>
            </a:r>
            <a:r>
              <a:rPr lang="en-US" sz="3600" b="1" kern="10" dirty="0">
                <a:ln w="9525">
                  <a:solidFill>
                    <a:srgbClr val="CC99FF"/>
                  </a:solidFill>
                  <a:round/>
                  <a:headEnd/>
                  <a:tailEnd/>
                </a:ln>
                <a:solidFill>
                  <a:schemeClr val="tx2"/>
                </a:solidFill>
                <a:effectLst>
                  <a:outerShdw dist="53882" dir="2700000" algn="ctr" rotWithShape="0">
                    <a:srgbClr val="9999FF">
                      <a:alpha val="79999"/>
                    </a:srgbClr>
                  </a:outerShdw>
                </a:effectLst>
                <a:latin typeface="Impact"/>
              </a:rPr>
              <a:t>27:3</a:t>
            </a:r>
          </a:p>
        </p:txBody>
      </p:sp>
      <p:sp>
        <p:nvSpPr>
          <p:cNvPr id="7174" name="WordArt 6"/>
          <p:cNvSpPr>
            <a:spLocks noChangeArrowheads="1" noChangeShapeType="1" noTextEdit="1"/>
          </p:cNvSpPr>
          <p:nvPr/>
        </p:nvSpPr>
        <p:spPr bwMode="auto">
          <a:xfrm>
            <a:off x="6934200" y="3733800"/>
            <a:ext cx="1905000" cy="1285875"/>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solidFill>
                  <a:schemeClr val="tx2"/>
                </a:solidFill>
                <a:effectLst>
                  <a:outerShdw dist="53882" dir="2700000" algn="ctr" rotWithShape="0">
                    <a:srgbClr val="9999FF">
                      <a:alpha val="79999"/>
                    </a:srgbClr>
                  </a:outerShdw>
                </a:effectLst>
                <a:latin typeface="Impact"/>
              </a:rPr>
              <a:t>Acts 8:22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p:cTn id="19" dur="500" fill="hold"/>
                                        <p:tgtEl>
                                          <p:spTgt spid="7173"/>
                                        </p:tgtEl>
                                        <p:attrNameLst>
                                          <p:attrName>ppt_w</p:attrName>
                                        </p:attrNameLst>
                                      </p:cBhvr>
                                      <p:tavLst>
                                        <p:tav tm="0">
                                          <p:val>
                                            <p:fltVal val="0"/>
                                          </p:val>
                                        </p:tav>
                                        <p:tav tm="100000">
                                          <p:val>
                                            <p:strVal val="#ppt_w"/>
                                          </p:val>
                                        </p:tav>
                                      </p:tavLst>
                                    </p:anim>
                                    <p:anim calcmode="lin" valueType="num">
                                      <p:cBhvr>
                                        <p:cTn id="20" dur="500" fill="hold"/>
                                        <p:tgtEl>
                                          <p:spTgt spid="717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2">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174"/>
                                        </p:tgtEl>
                                        <p:attrNameLst>
                                          <p:attrName>style.visibility</p:attrName>
                                        </p:attrNameLst>
                                      </p:cBhvr>
                                      <p:to>
                                        <p:strVal val="visible"/>
                                      </p:to>
                                    </p:set>
                                    <p:anim calcmode="lin" valueType="num">
                                      <p:cBhvr>
                                        <p:cTn id="37" dur="500" fill="hold"/>
                                        <p:tgtEl>
                                          <p:spTgt spid="7174"/>
                                        </p:tgtEl>
                                        <p:attrNameLst>
                                          <p:attrName>ppt_w</p:attrName>
                                        </p:attrNameLst>
                                      </p:cBhvr>
                                      <p:tavLst>
                                        <p:tav tm="0">
                                          <p:val>
                                            <p:fltVal val="0"/>
                                          </p:val>
                                        </p:tav>
                                        <p:tav tm="100000">
                                          <p:val>
                                            <p:strVal val="#ppt_w"/>
                                          </p:val>
                                        </p:tav>
                                      </p:tavLst>
                                    </p:anim>
                                    <p:anim calcmode="lin" valueType="num">
                                      <p:cBhvr>
                                        <p:cTn id="38" dur="500" fill="hold"/>
                                        <p:tgtEl>
                                          <p:spTgt spid="71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P spid="7172" grpId="0" build="p" animBg="1"/>
      <p:bldP spid="7173" grpId="0" animBg="1"/>
      <p:bldP spid="71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a:xfrm>
            <a:off x="457200" y="0"/>
            <a:ext cx="8229600" cy="792163"/>
          </a:xfrm>
        </p:spPr>
        <p:txBody>
          <a:bodyPr/>
          <a:lstStyle/>
          <a:p>
            <a:pPr eaLnBrk="1" hangingPunct="1"/>
            <a:r>
              <a:rPr lang="en-US" sz="4000" b="1" dirty="0" smtClean="0">
                <a:solidFill>
                  <a:schemeClr val="tx2">
                    <a:lumMod val="20000"/>
                    <a:lumOff val="80000"/>
                  </a:schemeClr>
                </a:solidFill>
                <a:latin typeface="Arial" pitchFamily="34" charset="0"/>
                <a:cs typeface="Arial" pitchFamily="34" charset="0"/>
              </a:rPr>
              <a:t>The Difference Between</a:t>
            </a:r>
          </a:p>
        </p:txBody>
      </p:sp>
      <p:pic>
        <p:nvPicPr>
          <p:cNvPr id="18435" name="Picture 3" descr="App0001"/>
          <p:cNvPicPr>
            <a:picLocks noGrp="1" noChangeAspect="1" noChangeArrowheads="1"/>
          </p:cNvPicPr>
          <p:nvPr>
            <p:ph sz="quarter" idx="3"/>
          </p:nvPr>
        </p:nvPicPr>
        <p:blipFill>
          <a:blip r:embed="rId3" cstate="print">
            <a:clrChange>
              <a:clrFrom>
                <a:srgbClr val="FEFEFE"/>
              </a:clrFrom>
              <a:clrTo>
                <a:srgbClr val="FEFEFE">
                  <a:alpha val="0"/>
                </a:srgbClr>
              </a:clrTo>
            </a:clrChange>
          </a:blip>
          <a:srcRect l="7195" r="61629" b="8000"/>
          <a:stretch>
            <a:fillRect/>
          </a:stretch>
        </p:blipFill>
        <p:spPr>
          <a:xfrm>
            <a:off x="533400" y="3048000"/>
            <a:ext cx="2209800" cy="2003425"/>
          </a:xfrm>
          <a:gradFill rotWithShape="0">
            <a:gsLst>
              <a:gs pos="0">
                <a:srgbClr val="000000"/>
              </a:gs>
              <a:gs pos="100000">
                <a:srgbClr val="FFFFFF"/>
              </a:gs>
            </a:gsLst>
            <a:lin ang="5400000" scaled="1"/>
          </a:gradFill>
        </p:spPr>
      </p:pic>
      <p:sp>
        <p:nvSpPr>
          <p:cNvPr id="18436" name="Text Box 4"/>
          <p:cNvSpPr txBox="1">
            <a:spLocks noChangeArrowheads="1"/>
          </p:cNvSpPr>
          <p:nvPr/>
        </p:nvSpPr>
        <p:spPr bwMode="auto">
          <a:xfrm>
            <a:off x="609600" y="685800"/>
            <a:ext cx="7848600" cy="646331"/>
          </a:xfrm>
          <a:prstGeom prst="rect">
            <a:avLst/>
          </a:prstGeom>
          <a:noFill/>
          <a:ln w="9525">
            <a:noFill/>
            <a:miter lim="800000"/>
            <a:headEnd/>
            <a:tailEnd/>
          </a:ln>
        </p:spPr>
        <p:txBody>
          <a:bodyPr wrap="square">
            <a:spAutoFit/>
          </a:bodyPr>
          <a:lstStyle/>
          <a:p>
            <a:pPr algn="ctr"/>
            <a:r>
              <a:rPr lang="en-US" sz="3600" b="1" dirty="0" err="1">
                <a:solidFill>
                  <a:schemeClr val="tx2">
                    <a:lumMod val="20000"/>
                    <a:lumOff val="80000"/>
                  </a:schemeClr>
                </a:solidFill>
                <a:latin typeface="Arial" pitchFamily="34" charset="0"/>
                <a:cs typeface="Arial" pitchFamily="34" charset="0"/>
              </a:rPr>
              <a:t>Metamelomai</a:t>
            </a:r>
            <a:r>
              <a:rPr lang="en-US" sz="3600" b="1" dirty="0">
                <a:solidFill>
                  <a:schemeClr val="tx2">
                    <a:lumMod val="20000"/>
                    <a:lumOff val="80000"/>
                  </a:schemeClr>
                </a:solidFill>
                <a:latin typeface="Arial" pitchFamily="34" charset="0"/>
                <a:cs typeface="Arial" pitchFamily="34" charset="0"/>
              </a:rPr>
              <a:t> </a:t>
            </a:r>
            <a:r>
              <a:rPr lang="en-US" sz="3600" dirty="0">
                <a:solidFill>
                  <a:schemeClr val="tx2">
                    <a:lumMod val="20000"/>
                    <a:lumOff val="80000"/>
                  </a:schemeClr>
                </a:solidFill>
                <a:latin typeface="Arial" pitchFamily="34" charset="0"/>
                <a:cs typeface="Arial" pitchFamily="34" charset="0"/>
              </a:rPr>
              <a:t>   </a:t>
            </a:r>
            <a:r>
              <a:rPr lang="en-US" sz="3600" u="sng" dirty="0">
                <a:solidFill>
                  <a:schemeClr val="tx2">
                    <a:lumMod val="20000"/>
                    <a:lumOff val="80000"/>
                  </a:schemeClr>
                </a:solidFill>
                <a:latin typeface="Arial" pitchFamily="34" charset="0"/>
                <a:cs typeface="Arial" pitchFamily="34" charset="0"/>
              </a:rPr>
              <a:t>and</a:t>
            </a:r>
            <a:r>
              <a:rPr lang="en-US" sz="3600" dirty="0">
                <a:solidFill>
                  <a:schemeClr val="tx2">
                    <a:lumMod val="20000"/>
                    <a:lumOff val="80000"/>
                  </a:schemeClr>
                </a:solidFill>
                <a:latin typeface="Arial" pitchFamily="34" charset="0"/>
                <a:cs typeface="Arial" pitchFamily="34" charset="0"/>
              </a:rPr>
              <a:t>     </a:t>
            </a:r>
            <a:r>
              <a:rPr lang="en-US" sz="3600" b="1" dirty="0" err="1">
                <a:solidFill>
                  <a:schemeClr val="tx2">
                    <a:lumMod val="20000"/>
                    <a:lumOff val="80000"/>
                  </a:schemeClr>
                </a:solidFill>
                <a:latin typeface="Arial" pitchFamily="34" charset="0"/>
                <a:cs typeface="Arial" pitchFamily="34" charset="0"/>
              </a:rPr>
              <a:t>Metanoeo</a:t>
            </a:r>
            <a:endParaRPr lang="en-US" sz="3600" b="1" dirty="0">
              <a:solidFill>
                <a:schemeClr val="tx2">
                  <a:lumMod val="20000"/>
                  <a:lumOff val="80000"/>
                </a:schemeClr>
              </a:solidFill>
              <a:latin typeface="Arial" pitchFamily="34" charset="0"/>
              <a:cs typeface="Arial" pitchFamily="34" charset="0"/>
            </a:endParaRPr>
          </a:p>
        </p:txBody>
      </p:sp>
      <p:sp>
        <p:nvSpPr>
          <p:cNvPr id="18437" name="Oval 5"/>
          <p:cNvSpPr>
            <a:spLocks noChangeArrowheads="1"/>
          </p:cNvSpPr>
          <p:nvPr/>
        </p:nvSpPr>
        <p:spPr bwMode="auto">
          <a:xfrm>
            <a:off x="3886200" y="3276600"/>
            <a:ext cx="1524000" cy="1524000"/>
          </a:xfrm>
          <a:prstGeom prst="ellipse">
            <a:avLst/>
          </a:prstGeom>
          <a:solidFill>
            <a:schemeClr val="tx2">
              <a:lumMod val="20000"/>
              <a:lumOff val="80000"/>
            </a:schemeClr>
          </a:solidFill>
          <a:ln w="9525">
            <a:solidFill>
              <a:schemeClr val="tx1"/>
            </a:solidFill>
            <a:round/>
            <a:headEnd/>
            <a:tailEnd/>
          </a:ln>
        </p:spPr>
        <p:txBody>
          <a:bodyPr wrap="none" anchor="ctr"/>
          <a:lstStyle/>
          <a:p>
            <a:pPr algn="ctr"/>
            <a:r>
              <a:rPr lang="en-US" sz="5400" b="1" dirty="0">
                <a:latin typeface="Arial" pitchFamily="34" charset="0"/>
                <a:cs typeface="Arial" pitchFamily="34" charset="0"/>
              </a:rPr>
              <a:t>Sin</a:t>
            </a:r>
          </a:p>
        </p:txBody>
      </p:sp>
      <p:sp>
        <p:nvSpPr>
          <p:cNvPr id="18438" name="AutoShape 6"/>
          <p:cNvSpPr>
            <a:spLocks noChangeArrowheads="1"/>
          </p:cNvSpPr>
          <p:nvPr/>
        </p:nvSpPr>
        <p:spPr bwMode="auto">
          <a:xfrm>
            <a:off x="5715000" y="3429000"/>
            <a:ext cx="733425" cy="1214438"/>
          </a:xfrm>
          <a:prstGeom prst="curvedRightArrow">
            <a:avLst>
              <a:gd name="adj1" fmla="val 33117"/>
              <a:gd name="adj2" fmla="val 66234"/>
              <a:gd name="adj3" fmla="val 33333"/>
            </a:avLst>
          </a:prstGeom>
          <a:solidFill>
            <a:schemeClr val="tx2">
              <a:lumMod val="20000"/>
              <a:lumOff val="80000"/>
            </a:schemeClr>
          </a:solidFill>
          <a:ln w="9525">
            <a:solidFill>
              <a:schemeClr val="tx1"/>
            </a:solidFill>
            <a:miter lim="800000"/>
            <a:headEnd/>
            <a:tailEnd/>
          </a:ln>
        </p:spPr>
        <p:txBody>
          <a:bodyPr wrap="none" anchor="ctr"/>
          <a:lstStyle/>
          <a:p>
            <a:endParaRPr lang="en-US"/>
          </a:p>
        </p:txBody>
      </p:sp>
      <p:pic>
        <p:nvPicPr>
          <p:cNvPr id="18439" name="Picture 7" descr="T &amp; F - Runner 26"/>
          <p:cNvPicPr>
            <a:picLocks noGrp="1" noChangeAspect="1" noChangeArrowheads="1"/>
          </p:cNvPicPr>
          <p:nvPr>
            <p:ph sz="quarter" idx="4"/>
          </p:nvPr>
        </p:nvPicPr>
        <p:blipFill>
          <a:blip r:embed="rId4" cstate="print"/>
          <a:srcRect t="-2396"/>
          <a:stretch>
            <a:fillRect/>
          </a:stretch>
        </p:blipFill>
        <p:spPr>
          <a:xfrm>
            <a:off x="6629400" y="3124200"/>
            <a:ext cx="1825625" cy="1905000"/>
          </a:xfrm>
          <a:noFill/>
        </p:spPr>
      </p:pic>
      <p:sp>
        <p:nvSpPr>
          <p:cNvPr id="18440" name="AutoShape 8"/>
          <p:cNvSpPr>
            <a:spLocks noChangeArrowheads="1"/>
          </p:cNvSpPr>
          <p:nvPr/>
        </p:nvSpPr>
        <p:spPr bwMode="auto">
          <a:xfrm>
            <a:off x="2743200" y="3657600"/>
            <a:ext cx="976313" cy="485775"/>
          </a:xfrm>
          <a:prstGeom prst="rightArrow">
            <a:avLst>
              <a:gd name="adj1" fmla="val 50000"/>
              <a:gd name="adj2" fmla="val 50245"/>
            </a:avLst>
          </a:prstGeom>
          <a:solidFill>
            <a:schemeClr val="tx2">
              <a:lumMod val="20000"/>
              <a:lumOff val="80000"/>
            </a:schemeClr>
          </a:solidFill>
          <a:ln w="9525">
            <a:solidFill>
              <a:schemeClr val="tx1"/>
            </a:solidFill>
            <a:miter lim="800000"/>
            <a:headEnd/>
            <a:tailEnd/>
          </a:ln>
        </p:spPr>
        <p:txBody>
          <a:bodyPr wrap="none" anchor="ctr"/>
          <a:lstStyle/>
          <a:p>
            <a:endParaRPr lang="en-US"/>
          </a:p>
        </p:txBody>
      </p:sp>
      <p:sp>
        <p:nvSpPr>
          <p:cNvPr id="8201" name="Text Box 9"/>
          <p:cNvSpPr txBox="1">
            <a:spLocks noChangeArrowheads="1"/>
          </p:cNvSpPr>
          <p:nvPr/>
        </p:nvSpPr>
        <p:spPr bwMode="auto">
          <a:xfrm>
            <a:off x="358775" y="1470025"/>
            <a:ext cx="3984625" cy="1323439"/>
          </a:xfrm>
          <a:prstGeom prst="rect">
            <a:avLst/>
          </a:prstGeom>
          <a:solidFill>
            <a:schemeClr val="tx1"/>
          </a:solidFill>
          <a:ln w="9525">
            <a:noFill/>
            <a:miter lim="800000"/>
            <a:headEnd/>
            <a:tailEnd/>
          </a:ln>
        </p:spPr>
        <p:txBody>
          <a:bodyPr>
            <a:spAutoFit/>
          </a:bodyPr>
          <a:lstStyle/>
          <a:p>
            <a:pPr algn="ctr"/>
            <a:r>
              <a:rPr lang="en-US" sz="2000" b="1" dirty="0">
                <a:solidFill>
                  <a:schemeClr val="tx2">
                    <a:lumMod val="20000"/>
                    <a:lumOff val="80000"/>
                  </a:schemeClr>
                </a:solidFill>
                <a:latin typeface="Arial Narrow" pitchFamily="34" charset="0"/>
              </a:rPr>
              <a:t>“…literally to have a feeling or care, concern, or regret, it expresses the emotional aspect of repentance” (ISBE,IV,p.2558)</a:t>
            </a:r>
          </a:p>
        </p:txBody>
      </p:sp>
      <p:sp>
        <p:nvSpPr>
          <p:cNvPr id="8202" name="Text Box 10"/>
          <p:cNvSpPr txBox="1">
            <a:spLocks noChangeArrowheads="1"/>
          </p:cNvSpPr>
          <p:nvPr/>
        </p:nvSpPr>
        <p:spPr bwMode="auto">
          <a:xfrm>
            <a:off x="5029200" y="1447800"/>
            <a:ext cx="3733800" cy="1631216"/>
          </a:xfrm>
          <a:prstGeom prst="rect">
            <a:avLst/>
          </a:prstGeom>
          <a:solidFill>
            <a:schemeClr val="tx2">
              <a:lumMod val="20000"/>
              <a:lumOff val="80000"/>
            </a:schemeClr>
          </a:solidFill>
          <a:ln w="9525">
            <a:noFill/>
            <a:miter lim="800000"/>
            <a:headEnd/>
            <a:tailEnd/>
          </a:ln>
        </p:spPr>
        <p:txBody>
          <a:bodyPr wrap="square">
            <a:spAutoFit/>
          </a:bodyPr>
          <a:lstStyle/>
          <a:p>
            <a:r>
              <a:rPr lang="en-US" sz="2000" b="1" dirty="0">
                <a:latin typeface="Arial Narrow" pitchFamily="34" charset="0"/>
              </a:rPr>
              <a:t>“…The term signifies ‘to have </a:t>
            </a:r>
          </a:p>
          <a:p>
            <a:r>
              <a:rPr lang="en-US" sz="2000" b="1" dirty="0">
                <a:latin typeface="Arial Narrow" pitchFamily="34" charset="0"/>
              </a:rPr>
              <a:t>another mind,’ to change the </a:t>
            </a:r>
          </a:p>
          <a:p>
            <a:r>
              <a:rPr lang="en-US" sz="2000" b="1" dirty="0">
                <a:latin typeface="Arial Narrow" pitchFamily="34" charset="0"/>
              </a:rPr>
              <a:t>opinion or purpose with regard </a:t>
            </a:r>
          </a:p>
          <a:p>
            <a:r>
              <a:rPr lang="en-US" sz="2000" b="1" dirty="0">
                <a:latin typeface="Arial Narrow" pitchFamily="34" charset="0"/>
              </a:rPr>
              <a:t>to sin. It is the equivalent to the </a:t>
            </a:r>
          </a:p>
          <a:p>
            <a:r>
              <a:rPr lang="en-US" sz="2000" b="1" dirty="0">
                <a:latin typeface="Arial Narrow" pitchFamily="34" charset="0"/>
              </a:rPr>
              <a:t>OT word “turn” (ISBE,IV,p.2558)</a:t>
            </a:r>
          </a:p>
        </p:txBody>
      </p:sp>
      <p:sp>
        <p:nvSpPr>
          <p:cNvPr id="8203" name="WordArt 11"/>
          <p:cNvSpPr>
            <a:spLocks noChangeArrowheads="1" noChangeShapeType="1" noTextEdit="1"/>
          </p:cNvSpPr>
          <p:nvPr/>
        </p:nvSpPr>
        <p:spPr bwMode="auto">
          <a:xfrm>
            <a:off x="609600" y="5257800"/>
            <a:ext cx="7924800" cy="609600"/>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chemeClr val="tx2">
                    <a:lumMod val="20000"/>
                    <a:lumOff val="80000"/>
                  </a:schemeClr>
                </a:solidFill>
                <a:latin typeface="Arial" pitchFamily="34" charset="0"/>
                <a:cs typeface="Arial" pitchFamily="34" charset="0"/>
              </a:rPr>
              <a:t>"</a:t>
            </a:r>
            <a:r>
              <a:rPr lang="en-US" sz="2400" b="1" kern="10" dirty="0">
                <a:ln w="9525">
                  <a:solidFill>
                    <a:srgbClr val="000000"/>
                  </a:solidFill>
                  <a:round/>
                  <a:headEnd/>
                  <a:tailEnd/>
                </a:ln>
                <a:solidFill>
                  <a:schemeClr val="tx2">
                    <a:lumMod val="20000"/>
                    <a:lumOff val="80000"/>
                  </a:schemeClr>
                </a:solidFill>
                <a:latin typeface="Arial" pitchFamily="34" charset="0"/>
                <a:cs typeface="Arial" pitchFamily="34" charset="0"/>
              </a:rPr>
              <a:t>In remorse [</a:t>
            </a:r>
            <a:r>
              <a:rPr lang="en-US" sz="2400" b="1" kern="10" dirty="0" err="1">
                <a:ln w="9525">
                  <a:solidFill>
                    <a:srgbClr val="000000"/>
                  </a:solidFill>
                  <a:round/>
                  <a:headEnd/>
                  <a:tailEnd/>
                </a:ln>
                <a:solidFill>
                  <a:schemeClr val="tx2">
                    <a:lumMod val="20000"/>
                    <a:lumOff val="80000"/>
                  </a:schemeClr>
                </a:solidFill>
                <a:latin typeface="Arial" pitchFamily="34" charset="0"/>
                <a:cs typeface="Arial" pitchFamily="34" charset="0"/>
              </a:rPr>
              <a:t>metamelomai</a:t>
            </a:r>
            <a:r>
              <a:rPr lang="en-US" sz="2400" b="1" kern="10" dirty="0">
                <a:ln w="9525">
                  <a:solidFill>
                    <a:srgbClr val="000000"/>
                  </a:solidFill>
                  <a:round/>
                  <a:headEnd/>
                  <a:tailEnd/>
                </a:ln>
                <a:solidFill>
                  <a:schemeClr val="tx2">
                    <a:lumMod val="20000"/>
                    <a:lumOff val="80000"/>
                  </a:schemeClr>
                </a:solidFill>
                <a:latin typeface="Arial" pitchFamily="34" charset="0"/>
                <a:cs typeface="Arial" pitchFamily="34" charset="0"/>
              </a:rPr>
              <a:t>] a man sees the bitter end of sin,</a:t>
            </a:r>
          </a:p>
        </p:txBody>
      </p:sp>
      <p:sp>
        <p:nvSpPr>
          <p:cNvPr id="8204" name="WordArt 12"/>
          <p:cNvSpPr>
            <a:spLocks noChangeArrowheads="1" noChangeShapeType="1" noTextEdit="1"/>
          </p:cNvSpPr>
          <p:nvPr/>
        </p:nvSpPr>
        <p:spPr bwMode="auto">
          <a:xfrm>
            <a:off x="914400" y="5943600"/>
            <a:ext cx="7467600" cy="542925"/>
          </a:xfrm>
          <a:prstGeom prst="rect">
            <a:avLst/>
          </a:prstGeom>
        </p:spPr>
        <p:txBody>
          <a:bodyPr wrap="none" fromWordArt="1">
            <a:prstTxWarp prst="textPlain">
              <a:avLst>
                <a:gd name="adj" fmla="val 50000"/>
              </a:avLst>
            </a:prstTxWarp>
          </a:bodyPr>
          <a:lstStyle/>
          <a:p>
            <a:pPr algn="ctr"/>
            <a:r>
              <a:rPr lang="en-US" b="1" kern="10" dirty="0" smtClean="0">
                <a:ln w="9525">
                  <a:solidFill>
                    <a:srgbClr val="000000"/>
                  </a:solidFill>
                  <a:round/>
                  <a:headEnd/>
                  <a:tailEnd/>
                </a:ln>
                <a:solidFill>
                  <a:schemeClr val="tx2">
                    <a:lumMod val="20000"/>
                    <a:lumOff val="80000"/>
                  </a:schemeClr>
                </a:solidFill>
                <a:latin typeface="Arial" pitchFamily="34" charset="0"/>
                <a:cs typeface="Arial" pitchFamily="34" charset="0"/>
              </a:rPr>
              <a:t>In </a:t>
            </a:r>
            <a:r>
              <a:rPr lang="en-US" b="1" kern="10" dirty="0" err="1" smtClean="0">
                <a:ln w="9525">
                  <a:solidFill>
                    <a:srgbClr val="000000"/>
                  </a:solidFill>
                  <a:round/>
                  <a:headEnd/>
                  <a:tailEnd/>
                </a:ln>
                <a:solidFill>
                  <a:schemeClr val="tx2">
                    <a:lumMod val="20000"/>
                    <a:lumOff val="80000"/>
                  </a:schemeClr>
                </a:solidFill>
                <a:latin typeface="Arial" pitchFamily="34" charset="0"/>
                <a:cs typeface="Arial" pitchFamily="34" charset="0"/>
              </a:rPr>
              <a:t>repentence</a:t>
            </a:r>
            <a:r>
              <a:rPr lang="en-US" b="1" kern="10" dirty="0" smtClean="0">
                <a:ln w="9525">
                  <a:solidFill>
                    <a:srgbClr val="000000"/>
                  </a:solidFill>
                  <a:round/>
                  <a:headEnd/>
                  <a:tailEnd/>
                </a:ln>
                <a:solidFill>
                  <a:schemeClr val="tx2">
                    <a:lumMod val="20000"/>
                    <a:lumOff val="80000"/>
                  </a:schemeClr>
                </a:solidFill>
                <a:latin typeface="Arial" pitchFamily="34" charset="0"/>
                <a:cs typeface="Arial" pitchFamily="34" charset="0"/>
              </a:rPr>
              <a:t> </a:t>
            </a:r>
            <a:r>
              <a:rPr lang="en-US" b="1" kern="10" dirty="0">
                <a:ln w="9525">
                  <a:solidFill>
                    <a:srgbClr val="000000"/>
                  </a:solidFill>
                  <a:round/>
                  <a:headEnd/>
                  <a:tailEnd/>
                </a:ln>
                <a:solidFill>
                  <a:schemeClr val="tx2">
                    <a:lumMod val="20000"/>
                    <a:lumOff val="80000"/>
                  </a:schemeClr>
                </a:solidFill>
                <a:latin typeface="Arial" pitchFamily="34" charset="0"/>
                <a:cs typeface="Arial" pitchFamily="34" charset="0"/>
              </a:rPr>
              <a:t>[</a:t>
            </a:r>
            <a:r>
              <a:rPr lang="en-US" b="1" kern="10" dirty="0" err="1">
                <a:ln w="9525">
                  <a:solidFill>
                    <a:srgbClr val="000000"/>
                  </a:solidFill>
                  <a:round/>
                  <a:headEnd/>
                  <a:tailEnd/>
                </a:ln>
                <a:solidFill>
                  <a:schemeClr val="tx2">
                    <a:lumMod val="20000"/>
                    <a:lumOff val="80000"/>
                  </a:schemeClr>
                </a:solidFill>
                <a:latin typeface="Arial" pitchFamily="34" charset="0"/>
                <a:cs typeface="Arial" pitchFamily="34" charset="0"/>
              </a:rPr>
              <a:t>metanoeo</a:t>
            </a:r>
            <a:r>
              <a:rPr lang="en-US" b="1" kern="10" dirty="0">
                <a:ln w="9525">
                  <a:solidFill>
                    <a:srgbClr val="000000"/>
                  </a:solidFill>
                  <a:round/>
                  <a:headEnd/>
                  <a:tailEnd/>
                </a:ln>
                <a:solidFill>
                  <a:schemeClr val="tx2">
                    <a:lumMod val="20000"/>
                    <a:lumOff val="80000"/>
                  </a:schemeClr>
                </a:solidFill>
                <a:latin typeface="Arial" pitchFamily="34" charset="0"/>
                <a:cs typeface="Arial" pitchFamily="34" charset="0"/>
              </a:rPr>
              <a:t>] he breaks free from it" (TDNT).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03"/>
                                        </p:tgtEl>
                                        <p:attrNameLst>
                                          <p:attrName>style.visibility</p:attrName>
                                        </p:attrNameLst>
                                      </p:cBhvr>
                                      <p:to>
                                        <p:strVal val="visible"/>
                                      </p:to>
                                    </p:set>
                                    <p:anim calcmode="lin" valueType="num">
                                      <p:cBhvr>
                                        <p:cTn id="19" dur="500" fill="hold"/>
                                        <p:tgtEl>
                                          <p:spTgt spid="8203"/>
                                        </p:tgtEl>
                                        <p:attrNameLst>
                                          <p:attrName>ppt_w</p:attrName>
                                        </p:attrNameLst>
                                      </p:cBhvr>
                                      <p:tavLst>
                                        <p:tav tm="0">
                                          <p:val>
                                            <p:fltVal val="0"/>
                                          </p:val>
                                        </p:tav>
                                        <p:tav tm="100000">
                                          <p:val>
                                            <p:strVal val="#ppt_w"/>
                                          </p:val>
                                        </p:tav>
                                      </p:tavLst>
                                    </p:anim>
                                    <p:anim calcmode="lin" valueType="num">
                                      <p:cBhvr>
                                        <p:cTn id="20" dur="500" fill="hold"/>
                                        <p:tgtEl>
                                          <p:spTgt spid="820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204"/>
                                        </p:tgtEl>
                                        <p:attrNameLst>
                                          <p:attrName>style.visibility</p:attrName>
                                        </p:attrNameLst>
                                      </p:cBhvr>
                                      <p:to>
                                        <p:strVal val="visible"/>
                                      </p:to>
                                    </p:set>
                                    <p:anim calcmode="lin" valueType="num">
                                      <p:cBhvr>
                                        <p:cTn id="25" dur="500" fill="hold"/>
                                        <p:tgtEl>
                                          <p:spTgt spid="8204"/>
                                        </p:tgtEl>
                                        <p:attrNameLst>
                                          <p:attrName>ppt_w</p:attrName>
                                        </p:attrNameLst>
                                      </p:cBhvr>
                                      <p:tavLst>
                                        <p:tav tm="0">
                                          <p:val>
                                            <p:fltVal val="0"/>
                                          </p:val>
                                        </p:tav>
                                        <p:tav tm="100000">
                                          <p:val>
                                            <p:strVal val="#ppt_w"/>
                                          </p:val>
                                        </p:tav>
                                      </p:tavLst>
                                    </p:anim>
                                    <p:anim calcmode="lin" valueType="num">
                                      <p:cBhvr>
                                        <p:cTn id="26" dur="500" fill="hold"/>
                                        <p:tgtEl>
                                          <p:spTgt spid="82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201" grpId="0" animBg="1"/>
      <p:bldP spid="8202" grpId="0" animBg="1"/>
      <p:bldP spid="8203" grpId="0" animBg="1"/>
      <p:bldP spid="82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90600"/>
          </a:xfrm>
        </p:spPr>
        <p:txBody>
          <a:bodyPr/>
          <a:lstStyle/>
          <a:p>
            <a:pPr eaLnBrk="1" hangingPunct="1"/>
            <a:r>
              <a:rPr lang="en-US" b="1" dirty="0" smtClean="0">
                <a:solidFill>
                  <a:schemeClr val="tx2">
                    <a:lumMod val="20000"/>
                    <a:lumOff val="80000"/>
                  </a:schemeClr>
                </a:solidFill>
                <a:latin typeface="Arial" pitchFamily="34" charset="0"/>
                <a:cs typeface="Arial" pitchFamily="34" charset="0"/>
              </a:rPr>
              <a:t>2 Corinthians 7:10</a:t>
            </a:r>
          </a:p>
        </p:txBody>
      </p:sp>
      <p:sp>
        <p:nvSpPr>
          <p:cNvPr id="9219" name="Rectangle 3"/>
          <p:cNvSpPr>
            <a:spLocks noGrp="1" noChangeArrowheads="1"/>
          </p:cNvSpPr>
          <p:nvPr>
            <p:ph type="body" sz="half" idx="1"/>
          </p:nvPr>
        </p:nvSpPr>
        <p:spPr>
          <a:xfrm>
            <a:off x="228600" y="1371600"/>
            <a:ext cx="4038600" cy="5638800"/>
          </a:xfrm>
        </p:spPr>
        <p:txBody>
          <a:bodyPr/>
          <a:lstStyle/>
          <a:p>
            <a:pPr eaLnBrk="1" hangingPunct="1">
              <a:buFontTx/>
              <a:buNone/>
            </a:pPr>
            <a:r>
              <a:rPr lang="en-US" sz="3200" i="1" dirty="0" smtClean="0">
                <a:solidFill>
                  <a:schemeClr val="bg1"/>
                </a:solidFill>
                <a:latin typeface="Arial Narrow" pitchFamily="34" charset="0"/>
              </a:rPr>
              <a:t>  </a:t>
            </a:r>
            <a:r>
              <a:rPr lang="en-US" sz="3200" b="1" i="1" dirty="0" smtClean="0">
                <a:solidFill>
                  <a:schemeClr val="bg1"/>
                </a:solidFill>
                <a:latin typeface="Arial Narrow" pitchFamily="34" charset="0"/>
              </a:rPr>
              <a:t>“For the sorrow                                        that is according to the will of God       produces a                                                     repentance without regret, leading to salvation; but the                              sorrow of the world       produces death.”</a:t>
            </a:r>
          </a:p>
        </p:txBody>
      </p:sp>
      <p:sp>
        <p:nvSpPr>
          <p:cNvPr id="9220" name="Rectangle 4"/>
          <p:cNvSpPr>
            <a:spLocks noGrp="1" noChangeArrowheads="1"/>
          </p:cNvSpPr>
          <p:nvPr>
            <p:ph type="body" sz="half" idx="2"/>
          </p:nvPr>
        </p:nvSpPr>
        <p:spPr>
          <a:xfrm>
            <a:off x="4648200" y="1143000"/>
            <a:ext cx="4038600" cy="5257800"/>
          </a:xfrm>
        </p:spPr>
        <p:txBody>
          <a:bodyPr/>
          <a:lstStyle/>
          <a:p>
            <a:pPr eaLnBrk="1" hangingPunct="1">
              <a:buFontTx/>
              <a:buNone/>
            </a:pPr>
            <a:r>
              <a:rPr lang="en-US" sz="4000" b="1" u="sng" dirty="0" smtClean="0">
                <a:solidFill>
                  <a:schemeClr val="tx2">
                    <a:lumMod val="20000"/>
                    <a:lumOff val="80000"/>
                  </a:schemeClr>
                </a:solidFill>
                <a:latin typeface="Arial" pitchFamily="34" charset="0"/>
                <a:cs typeface="Arial" pitchFamily="34" charset="0"/>
              </a:rPr>
              <a:t>There is a…</a:t>
            </a:r>
          </a:p>
          <a:p>
            <a:pPr eaLnBrk="1" hangingPunct="1"/>
            <a:r>
              <a:rPr lang="en-US" sz="3600" b="1" dirty="0" smtClean="0">
                <a:solidFill>
                  <a:schemeClr val="tx2">
                    <a:lumMod val="50000"/>
                  </a:schemeClr>
                </a:solidFill>
                <a:latin typeface="Arial" pitchFamily="34" charset="0"/>
                <a:cs typeface="Arial" pitchFamily="34" charset="0"/>
              </a:rPr>
              <a:t>Sorrow according to the will of God</a:t>
            </a:r>
          </a:p>
          <a:p>
            <a:pPr eaLnBrk="1" hangingPunct="1"/>
            <a:r>
              <a:rPr lang="en-US" sz="3600" b="1" dirty="0" smtClean="0">
                <a:solidFill>
                  <a:schemeClr val="tx2">
                    <a:lumMod val="20000"/>
                    <a:lumOff val="80000"/>
                  </a:schemeClr>
                </a:solidFill>
                <a:latin typeface="Arial" pitchFamily="34" charset="0"/>
                <a:cs typeface="Arial" pitchFamily="34" charset="0"/>
              </a:rPr>
              <a:t>Repentance without regret</a:t>
            </a:r>
          </a:p>
          <a:p>
            <a:pPr eaLnBrk="1" hangingPunct="1"/>
            <a:r>
              <a:rPr lang="en-US" sz="3600" b="1" dirty="0" smtClean="0">
                <a:solidFill>
                  <a:schemeClr val="tx2">
                    <a:lumMod val="20000"/>
                    <a:lumOff val="80000"/>
                  </a:schemeClr>
                </a:solidFill>
                <a:latin typeface="Arial" pitchFamily="34" charset="0"/>
                <a:cs typeface="Arial" pitchFamily="34" charset="0"/>
              </a:rPr>
              <a:t>Sorrow of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2">
                    <a:lumMod val="20000"/>
                    <a:lumOff val="80000"/>
                  </a:schemeClr>
                </a:solidFill>
                <a:latin typeface="Arial" pitchFamily="34" charset="0"/>
                <a:cs typeface="Arial" pitchFamily="34" charset="0"/>
              </a:rPr>
              <a:t>Sorrow of the World?</a:t>
            </a:r>
            <a:endParaRPr lang="en-US" b="1" u="sng" dirty="0">
              <a:solidFill>
                <a:schemeClr val="tx2">
                  <a:lumMod val="20000"/>
                  <a:lumOff val="8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600"/>
              </a:spcAft>
            </a:pPr>
            <a:r>
              <a:rPr lang="en-US" b="1" dirty="0" smtClean="0">
                <a:solidFill>
                  <a:schemeClr val="tx2">
                    <a:lumMod val="20000"/>
                    <a:lumOff val="80000"/>
                  </a:schemeClr>
                </a:solidFill>
                <a:latin typeface="Arial Narrow" pitchFamily="34" charset="0"/>
                <a:cs typeface="Arial" pitchFamily="34" charset="0"/>
              </a:rPr>
              <a:t>It is the grief of the criminal mind:</a:t>
            </a:r>
          </a:p>
          <a:p>
            <a:pPr lvl="1">
              <a:spcAft>
                <a:spcPts val="600"/>
              </a:spcAft>
            </a:pPr>
            <a:r>
              <a:rPr lang="en-US" b="1" u="sng" dirty="0" smtClean="0">
                <a:solidFill>
                  <a:schemeClr val="tx2">
                    <a:lumMod val="40000"/>
                    <a:lumOff val="60000"/>
                  </a:schemeClr>
                </a:solidFill>
                <a:effectLst>
                  <a:outerShdw blurRad="38100" dist="38100" dir="2700000" algn="tl">
                    <a:srgbClr val="000000">
                      <a:alpha val="43137"/>
                    </a:srgbClr>
                  </a:outerShdw>
                </a:effectLst>
                <a:latin typeface="Arial Narrow" pitchFamily="34" charset="0"/>
                <a:cs typeface="Arial" pitchFamily="34" charset="0"/>
              </a:rPr>
              <a:t>Cain</a:t>
            </a:r>
            <a:r>
              <a:rPr lang="en-US" b="1" dirty="0" smtClean="0">
                <a:solidFill>
                  <a:schemeClr val="tx2">
                    <a:lumMod val="20000"/>
                    <a:lumOff val="80000"/>
                  </a:schemeClr>
                </a:solidFill>
                <a:latin typeface="Arial Narrow" pitchFamily="34" charset="0"/>
                <a:cs typeface="Arial" pitchFamily="34" charset="0"/>
              </a:rPr>
              <a:t>…anger, self-pity. Grieves over losses, not actions.</a:t>
            </a:r>
          </a:p>
          <a:p>
            <a:pPr lvl="1">
              <a:spcAft>
                <a:spcPts val="600"/>
              </a:spcAft>
            </a:pPr>
            <a:r>
              <a:rPr lang="en-US" b="1" u="sng" dirty="0" smtClean="0">
                <a:solidFill>
                  <a:schemeClr val="tx2">
                    <a:lumMod val="40000"/>
                    <a:lumOff val="60000"/>
                  </a:schemeClr>
                </a:solidFill>
                <a:effectLst>
                  <a:outerShdw blurRad="38100" dist="38100" dir="2700000" algn="tl">
                    <a:srgbClr val="000000">
                      <a:alpha val="43137"/>
                    </a:srgbClr>
                  </a:outerShdw>
                </a:effectLst>
                <a:latin typeface="Arial Narrow" pitchFamily="34" charset="0"/>
                <a:cs typeface="Arial" pitchFamily="34" charset="0"/>
              </a:rPr>
              <a:t>Pharaoh</a:t>
            </a:r>
            <a:r>
              <a:rPr lang="en-US" b="1" dirty="0" smtClean="0">
                <a:solidFill>
                  <a:schemeClr val="tx2">
                    <a:lumMod val="20000"/>
                    <a:lumOff val="80000"/>
                  </a:schemeClr>
                </a:solidFill>
                <a:latin typeface="Arial Narrow" pitchFamily="34" charset="0"/>
                <a:cs typeface="Arial" pitchFamily="34" charset="0"/>
              </a:rPr>
              <a:t>…Fleeting grief; seeks compromise.</a:t>
            </a:r>
          </a:p>
          <a:p>
            <a:pPr lvl="1">
              <a:spcAft>
                <a:spcPts val="600"/>
              </a:spcAft>
            </a:pPr>
            <a:r>
              <a:rPr lang="en-US" b="1" u="sng" dirty="0" smtClean="0">
                <a:solidFill>
                  <a:schemeClr val="tx2">
                    <a:lumMod val="40000"/>
                    <a:lumOff val="60000"/>
                  </a:schemeClr>
                </a:solidFill>
                <a:effectLst>
                  <a:outerShdw blurRad="38100" dist="38100" dir="2700000" algn="tl">
                    <a:srgbClr val="000000">
                      <a:alpha val="43137"/>
                    </a:srgbClr>
                  </a:outerShdw>
                </a:effectLst>
                <a:latin typeface="Arial Narrow" pitchFamily="34" charset="0"/>
                <a:cs typeface="Arial" pitchFamily="34" charset="0"/>
              </a:rPr>
              <a:t>King Saul</a:t>
            </a:r>
            <a:r>
              <a:rPr lang="en-US" b="1" dirty="0" smtClean="0">
                <a:solidFill>
                  <a:schemeClr val="tx2">
                    <a:lumMod val="20000"/>
                    <a:lumOff val="80000"/>
                  </a:schemeClr>
                </a:solidFill>
                <a:latin typeface="Arial Narrow" pitchFamily="34" charset="0"/>
                <a:cs typeface="Arial" pitchFamily="34" charset="0"/>
              </a:rPr>
              <a:t>…Seeks reconciliation on grief alone.</a:t>
            </a:r>
          </a:p>
          <a:p>
            <a:pPr lvl="1">
              <a:spcAft>
                <a:spcPts val="600"/>
              </a:spcAft>
            </a:pPr>
            <a:r>
              <a:rPr lang="en-US" b="1" u="sng" dirty="0" smtClean="0">
                <a:solidFill>
                  <a:schemeClr val="tx2">
                    <a:lumMod val="40000"/>
                    <a:lumOff val="60000"/>
                  </a:schemeClr>
                </a:solidFill>
                <a:effectLst>
                  <a:outerShdw blurRad="38100" dist="38100" dir="2700000" algn="tl">
                    <a:srgbClr val="000000">
                      <a:alpha val="43137"/>
                    </a:srgbClr>
                  </a:outerShdw>
                </a:effectLst>
                <a:latin typeface="Arial Narrow" pitchFamily="34" charset="0"/>
                <a:cs typeface="Arial" pitchFamily="34" charset="0"/>
              </a:rPr>
              <a:t>Young ruler</a:t>
            </a:r>
            <a:r>
              <a:rPr lang="en-US" b="1" dirty="0" smtClean="0">
                <a:solidFill>
                  <a:schemeClr val="tx2">
                    <a:lumMod val="20000"/>
                    <a:lumOff val="80000"/>
                  </a:schemeClr>
                </a:solidFill>
                <a:latin typeface="Arial Narrow" pitchFamily="34" charset="0"/>
                <a:cs typeface="Arial" pitchFamily="34" charset="0"/>
              </a:rPr>
              <a:t>—Grief over self-deception.</a:t>
            </a:r>
          </a:p>
          <a:p>
            <a:pPr lvl="1">
              <a:spcAft>
                <a:spcPts val="600"/>
              </a:spcAft>
            </a:pPr>
            <a:r>
              <a:rPr lang="en-US" b="1" u="sng" dirty="0" smtClean="0">
                <a:solidFill>
                  <a:schemeClr val="tx2">
                    <a:lumMod val="40000"/>
                    <a:lumOff val="60000"/>
                  </a:schemeClr>
                </a:solidFill>
                <a:effectLst>
                  <a:outerShdw blurRad="38100" dist="38100" dir="2700000" algn="tl">
                    <a:srgbClr val="000000">
                      <a:alpha val="43137"/>
                    </a:srgbClr>
                  </a:outerShdw>
                </a:effectLst>
                <a:latin typeface="Arial Narrow" pitchFamily="34" charset="0"/>
                <a:cs typeface="Arial" pitchFamily="34" charset="0"/>
              </a:rPr>
              <a:t>Judas</a:t>
            </a:r>
            <a:r>
              <a:rPr lang="en-US" b="1" dirty="0" smtClean="0">
                <a:solidFill>
                  <a:schemeClr val="tx2">
                    <a:lumMod val="20000"/>
                    <a:lumOff val="80000"/>
                  </a:schemeClr>
                </a:solidFill>
                <a:latin typeface="Arial Narrow" pitchFamily="34" charset="0"/>
                <a:cs typeface="Arial" pitchFamily="34" charset="0"/>
              </a:rPr>
              <a:t>—Grief over unexpected results; the mere desire that what he had done may be undone.</a:t>
            </a:r>
          </a:p>
          <a:p>
            <a:pPr lvl="1">
              <a:spcAft>
                <a:spcPts val="600"/>
              </a:spcAft>
            </a:pPr>
            <a:endParaRPr lang="en-US" dirty="0" smtClean="0">
              <a:latin typeface="Arial Narrow" pitchFamily="34" charset="0"/>
              <a:cs typeface="Arial" pitchFamily="34" charset="0"/>
            </a:endParaRPr>
          </a:p>
          <a:p>
            <a:pPr lvl="1">
              <a:spcAft>
                <a:spcPts val="600"/>
              </a:spcAft>
            </a:pPr>
            <a:endParaRPr lang="en-US" dirty="0">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90600"/>
          </a:xfrm>
        </p:spPr>
        <p:txBody>
          <a:bodyPr/>
          <a:lstStyle/>
          <a:p>
            <a:pPr eaLnBrk="1" hangingPunct="1"/>
            <a:r>
              <a:rPr lang="en-US" b="1" dirty="0" smtClean="0">
                <a:solidFill>
                  <a:schemeClr val="tx2">
                    <a:lumMod val="20000"/>
                    <a:lumOff val="80000"/>
                  </a:schemeClr>
                </a:solidFill>
                <a:latin typeface="Arial" pitchFamily="34" charset="0"/>
                <a:cs typeface="Arial" pitchFamily="34" charset="0"/>
              </a:rPr>
              <a:t>2 Corinthians 7:9,11</a:t>
            </a:r>
          </a:p>
        </p:txBody>
      </p:sp>
      <p:sp>
        <p:nvSpPr>
          <p:cNvPr id="9219" name="Rectangle 3"/>
          <p:cNvSpPr>
            <a:spLocks noGrp="1" noChangeArrowheads="1"/>
          </p:cNvSpPr>
          <p:nvPr>
            <p:ph type="body" sz="half" idx="1"/>
          </p:nvPr>
        </p:nvSpPr>
        <p:spPr>
          <a:xfrm>
            <a:off x="228600" y="1219200"/>
            <a:ext cx="4038600" cy="5638800"/>
          </a:xfrm>
        </p:spPr>
        <p:txBody>
          <a:bodyPr>
            <a:normAutofit lnSpcReduction="10000"/>
          </a:bodyPr>
          <a:lstStyle/>
          <a:p>
            <a:pPr>
              <a:lnSpc>
                <a:spcPct val="90000"/>
              </a:lnSpc>
              <a:buNone/>
            </a:pPr>
            <a:r>
              <a:rPr lang="en-US" sz="3200" i="1" dirty="0" smtClean="0">
                <a:solidFill>
                  <a:schemeClr val="bg1"/>
                </a:solidFill>
                <a:latin typeface="Arial Narrow" pitchFamily="34" charset="0"/>
              </a:rPr>
              <a:t>  </a:t>
            </a:r>
            <a:r>
              <a:rPr lang="en-US" sz="3200" b="1" i="1" dirty="0" smtClean="0">
                <a:solidFill>
                  <a:schemeClr val="bg1"/>
                </a:solidFill>
                <a:latin typeface="Arial Narrow" pitchFamily="34" charset="0"/>
              </a:rPr>
              <a:t>“</a:t>
            </a:r>
            <a:r>
              <a:rPr lang="en-US" sz="2400" b="1" i="1" dirty="0" smtClean="0">
                <a:solidFill>
                  <a:schemeClr val="bg1"/>
                </a:solidFill>
                <a:latin typeface="Arial Narrow" pitchFamily="34" charset="0"/>
              </a:rPr>
              <a:t>Now I rejoice, not that you were made sorry, but that your sorrow led to repentance. For you were made sorry in a godly manner, that you might suffer loss from us in nothing... For observe this very thing, that you sorrowed in a godly manner: What diligence it produced in you, what clearing of yourselves, what indignation, what fear, what vehement desire, what zeal, what vindication! In all things you proved yourselves to be clear in this matter.</a:t>
            </a:r>
            <a:r>
              <a:rPr lang="en-US" sz="3200" b="1" i="1" dirty="0" smtClean="0">
                <a:solidFill>
                  <a:schemeClr val="bg1"/>
                </a:solidFill>
                <a:latin typeface="Arial Narrow" pitchFamily="34" charset="0"/>
              </a:rPr>
              <a:t>”</a:t>
            </a:r>
          </a:p>
        </p:txBody>
      </p:sp>
      <p:sp>
        <p:nvSpPr>
          <p:cNvPr id="9220" name="Rectangle 4"/>
          <p:cNvSpPr>
            <a:spLocks noGrp="1" noChangeArrowheads="1"/>
          </p:cNvSpPr>
          <p:nvPr>
            <p:ph type="body" sz="half" idx="2"/>
          </p:nvPr>
        </p:nvSpPr>
        <p:spPr>
          <a:xfrm>
            <a:off x="4648200" y="1143000"/>
            <a:ext cx="4038600" cy="5257800"/>
          </a:xfrm>
        </p:spPr>
        <p:txBody>
          <a:bodyPr>
            <a:normAutofit/>
          </a:bodyPr>
          <a:lstStyle/>
          <a:p>
            <a:pPr marL="0" indent="0" eaLnBrk="1" hangingPunct="1">
              <a:buFontTx/>
              <a:buNone/>
            </a:pPr>
            <a:r>
              <a:rPr lang="en-US" sz="3000" b="1" u="sng" dirty="0" smtClean="0">
                <a:solidFill>
                  <a:schemeClr val="tx2">
                    <a:lumMod val="50000"/>
                  </a:schemeClr>
                </a:solidFill>
                <a:latin typeface="Arial" pitchFamily="34" charset="0"/>
                <a:cs typeface="Arial" pitchFamily="34" charset="0"/>
              </a:rPr>
              <a:t>Three</a:t>
            </a:r>
            <a:r>
              <a:rPr lang="en-US" sz="3000" b="1" dirty="0" smtClean="0">
                <a:solidFill>
                  <a:schemeClr val="tx2">
                    <a:lumMod val="50000"/>
                  </a:schemeClr>
                </a:solidFill>
                <a:latin typeface="Arial" pitchFamily="34" charset="0"/>
                <a:cs typeface="Arial" pitchFamily="34" charset="0"/>
              </a:rPr>
              <a:t> Elements of Biblical Repentance</a:t>
            </a:r>
          </a:p>
          <a:p>
            <a:pPr eaLnBrk="1" hangingPunct="1">
              <a:buFont typeface="Arial" charset="0"/>
              <a:buChar char="•"/>
            </a:pPr>
            <a:r>
              <a:rPr lang="en-US" sz="3000" b="1" dirty="0" smtClean="0">
                <a:solidFill>
                  <a:schemeClr val="tx2">
                    <a:lumMod val="20000"/>
                    <a:lumOff val="80000"/>
                  </a:schemeClr>
                </a:solidFill>
                <a:latin typeface="Arial" pitchFamily="34" charset="0"/>
                <a:cs typeface="Arial" pitchFamily="34" charset="0"/>
              </a:rPr>
              <a:t>Emotion</a:t>
            </a:r>
          </a:p>
          <a:p>
            <a:pPr lvl="1">
              <a:buFont typeface="Arial" charset="0"/>
              <a:buChar char="•"/>
            </a:pPr>
            <a:r>
              <a:rPr lang="en-US" sz="2600" b="1" dirty="0" smtClean="0">
                <a:solidFill>
                  <a:schemeClr val="tx2">
                    <a:lumMod val="40000"/>
                    <a:lumOff val="60000"/>
                  </a:schemeClr>
                </a:solidFill>
                <a:latin typeface="Arial" pitchFamily="34" charset="0"/>
                <a:cs typeface="Arial" pitchFamily="34" charset="0"/>
              </a:rPr>
              <a:t>Change of feeling</a:t>
            </a:r>
          </a:p>
          <a:p>
            <a:pPr eaLnBrk="1" hangingPunct="1">
              <a:buFont typeface="Arial" charset="0"/>
              <a:buChar char="•"/>
            </a:pPr>
            <a:r>
              <a:rPr lang="en-US" sz="3000" b="1" dirty="0" smtClean="0">
                <a:solidFill>
                  <a:schemeClr val="tx2">
                    <a:lumMod val="20000"/>
                    <a:lumOff val="80000"/>
                  </a:schemeClr>
                </a:solidFill>
                <a:latin typeface="Arial" pitchFamily="34" charset="0"/>
                <a:cs typeface="Arial" pitchFamily="34" charset="0"/>
              </a:rPr>
              <a:t>Intellect</a:t>
            </a:r>
          </a:p>
          <a:p>
            <a:pPr lvl="1">
              <a:buFont typeface="Arial" charset="0"/>
              <a:buChar char="•"/>
            </a:pPr>
            <a:r>
              <a:rPr lang="en-US" sz="2600" b="1" dirty="0" smtClean="0">
                <a:solidFill>
                  <a:schemeClr val="tx2">
                    <a:lumMod val="40000"/>
                    <a:lumOff val="60000"/>
                  </a:schemeClr>
                </a:solidFill>
                <a:latin typeface="Arial" pitchFamily="34" charset="0"/>
                <a:cs typeface="Arial" pitchFamily="34" charset="0"/>
              </a:rPr>
              <a:t>Change of mind</a:t>
            </a:r>
          </a:p>
          <a:p>
            <a:pPr eaLnBrk="1" hangingPunct="1">
              <a:buFont typeface="Arial" charset="0"/>
              <a:buChar char="•"/>
            </a:pPr>
            <a:r>
              <a:rPr lang="en-US" sz="3000" b="1" dirty="0" smtClean="0">
                <a:solidFill>
                  <a:schemeClr val="tx2">
                    <a:lumMod val="20000"/>
                    <a:lumOff val="80000"/>
                  </a:schemeClr>
                </a:solidFill>
                <a:latin typeface="Arial" pitchFamily="34" charset="0"/>
                <a:cs typeface="Arial" pitchFamily="34" charset="0"/>
              </a:rPr>
              <a:t>Volition</a:t>
            </a:r>
          </a:p>
          <a:p>
            <a:pPr lvl="1">
              <a:buFont typeface="Arial" charset="0"/>
              <a:buChar char="•"/>
            </a:pPr>
            <a:r>
              <a:rPr lang="en-US" sz="2600" b="1" dirty="0" smtClean="0">
                <a:solidFill>
                  <a:schemeClr val="tx2">
                    <a:lumMod val="40000"/>
                    <a:lumOff val="60000"/>
                  </a:schemeClr>
                </a:solidFill>
                <a:latin typeface="Arial" pitchFamily="34" charset="0"/>
                <a:cs typeface="Arial" pitchFamily="34" charset="0"/>
              </a:rPr>
              <a:t>Change of conduct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2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0">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Jesusapos"/>
          <p:cNvPicPr>
            <a:picLocks noGrp="1" noChangeAspect="1" noChangeArrowheads="1"/>
          </p:cNvPicPr>
          <p:nvPr>
            <p:ph idx="1"/>
          </p:nvPr>
        </p:nvPicPr>
        <p:blipFill>
          <a:blip r:embed="rId3" cstate="print"/>
          <a:srcRect/>
          <a:stretch>
            <a:fillRect/>
          </a:stretch>
        </p:blipFill>
        <p:spPr>
          <a:xfrm>
            <a:off x="-228600" y="0"/>
            <a:ext cx="9601200" cy="7010400"/>
          </a:xfrm>
          <a:noFill/>
        </p:spPr>
      </p:pic>
      <p:sp>
        <p:nvSpPr>
          <p:cNvPr id="4099" name="Rectangle 4"/>
          <p:cNvSpPr>
            <a:spLocks noChangeArrowheads="1"/>
          </p:cNvSpPr>
          <p:nvPr/>
        </p:nvSpPr>
        <p:spPr bwMode="auto">
          <a:xfrm>
            <a:off x="0" y="5856982"/>
            <a:ext cx="9144000" cy="1077218"/>
          </a:xfrm>
          <a:prstGeom prst="rect">
            <a:avLst/>
          </a:prstGeom>
          <a:solidFill>
            <a:schemeClr val="bg1"/>
          </a:solidFill>
          <a:ln w="28575">
            <a:solidFill>
              <a:schemeClr val="tx1"/>
            </a:solidFill>
            <a:miter lim="800000"/>
            <a:headEnd/>
            <a:tailEnd/>
          </a:ln>
        </p:spPr>
        <p:txBody>
          <a:bodyPr>
            <a:spAutoFit/>
          </a:bodyPr>
          <a:lstStyle/>
          <a:p>
            <a:pPr algn="ctr"/>
            <a:r>
              <a:rPr lang="en-US" sz="3200" b="1" u="sng" dirty="0">
                <a:solidFill>
                  <a:schemeClr val="bg2">
                    <a:lumMod val="10000"/>
                  </a:schemeClr>
                </a:solidFill>
                <a:latin typeface="Arial" pitchFamily="34" charset="0"/>
                <a:cs typeface="Arial" pitchFamily="34" charset="0"/>
              </a:rPr>
              <a:t>Mark 16:15</a:t>
            </a:r>
            <a:r>
              <a:rPr lang="en-US" sz="3200" b="1" dirty="0">
                <a:solidFill>
                  <a:schemeClr val="bg2">
                    <a:lumMod val="10000"/>
                  </a:schemeClr>
                </a:solidFill>
                <a:latin typeface="Arial" pitchFamily="34" charset="0"/>
                <a:cs typeface="Arial" pitchFamily="34" charset="0"/>
              </a:rPr>
              <a:t>  </a:t>
            </a:r>
            <a:r>
              <a:rPr lang="en-US" sz="3200" b="1" i="1" dirty="0" smtClean="0">
                <a:solidFill>
                  <a:schemeClr val="bg2">
                    <a:lumMod val="10000"/>
                  </a:schemeClr>
                </a:solidFill>
                <a:latin typeface="Arial" pitchFamily="34" charset="0"/>
                <a:cs typeface="Arial" pitchFamily="34" charset="0"/>
              </a:rPr>
              <a:t>“</a:t>
            </a:r>
            <a:r>
              <a:rPr lang="en-US" sz="3200" i="1" dirty="0" smtClean="0">
                <a:solidFill>
                  <a:schemeClr val="bg2">
                    <a:lumMod val="10000"/>
                  </a:schemeClr>
                </a:solidFill>
                <a:latin typeface="Arial" pitchFamily="34" charset="0"/>
                <a:cs typeface="Arial" pitchFamily="34" charset="0"/>
              </a:rPr>
              <a:t>And </a:t>
            </a:r>
            <a:r>
              <a:rPr lang="en-US" sz="3200" i="1" dirty="0">
                <a:solidFill>
                  <a:schemeClr val="bg2">
                    <a:lumMod val="10000"/>
                  </a:schemeClr>
                </a:solidFill>
                <a:latin typeface="Arial" pitchFamily="34" charset="0"/>
                <a:cs typeface="Arial" pitchFamily="34" charset="0"/>
              </a:rPr>
              <a:t>He said to them, </a:t>
            </a:r>
            <a:r>
              <a:rPr lang="en-US" sz="3200" i="1" dirty="0" smtClean="0">
                <a:solidFill>
                  <a:schemeClr val="bg2">
                    <a:lumMod val="10000"/>
                  </a:schemeClr>
                </a:solidFill>
                <a:latin typeface="Arial" pitchFamily="34" charset="0"/>
                <a:cs typeface="Arial" pitchFamily="34" charset="0"/>
              </a:rPr>
              <a:t>Go </a:t>
            </a:r>
            <a:r>
              <a:rPr lang="en-US" sz="3200" i="1" dirty="0">
                <a:solidFill>
                  <a:schemeClr val="bg2">
                    <a:lumMod val="10000"/>
                  </a:schemeClr>
                </a:solidFill>
                <a:latin typeface="Arial" pitchFamily="34" charset="0"/>
                <a:cs typeface="Arial" pitchFamily="34" charset="0"/>
              </a:rPr>
              <a:t>into all the world and </a:t>
            </a:r>
            <a:r>
              <a:rPr lang="en-US" sz="3200" b="1" i="1" u="sng" dirty="0">
                <a:solidFill>
                  <a:schemeClr val="bg2">
                    <a:lumMod val="10000"/>
                  </a:schemeClr>
                </a:solidFill>
                <a:latin typeface="Arial" pitchFamily="34" charset="0"/>
                <a:cs typeface="Arial" pitchFamily="34" charset="0"/>
              </a:rPr>
              <a:t>preach the gospel </a:t>
            </a:r>
            <a:r>
              <a:rPr lang="en-US" sz="3200" i="1" dirty="0">
                <a:solidFill>
                  <a:schemeClr val="bg2">
                    <a:lumMod val="10000"/>
                  </a:schemeClr>
                </a:solidFill>
                <a:latin typeface="Arial" pitchFamily="34" charset="0"/>
                <a:cs typeface="Arial" pitchFamily="34" charset="0"/>
              </a:rPr>
              <a:t>to all creation</a:t>
            </a:r>
            <a:r>
              <a:rPr lang="en-US" sz="3200" i="1" dirty="0" smtClean="0">
                <a:solidFill>
                  <a:schemeClr val="bg2">
                    <a:lumMod val="10000"/>
                  </a:schemeClr>
                </a:solidFill>
                <a:latin typeface="Arial" pitchFamily="34" charset="0"/>
                <a:cs typeface="Arial" pitchFamily="34" charset="0"/>
              </a:rPr>
              <a:t>.“</a:t>
            </a:r>
            <a:endParaRPr lang="en-US" sz="3200" i="1" dirty="0">
              <a:solidFill>
                <a:schemeClr val="bg2">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381000" y="0"/>
            <a:ext cx="8229600" cy="1143000"/>
          </a:xfrm>
        </p:spPr>
        <p:txBody>
          <a:bodyPr>
            <a:normAutofit/>
          </a:bodyPr>
          <a:lstStyle/>
          <a:p>
            <a:pPr eaLnBrk="1" hangingPunct="1"/>
            <a:r>
              <a:rPr lang="en-US" sz="4000" b="1" dirty="0" smtClean="0">
                <a:solidFill>
                  <a:schemeClr val="tx2">
                    <a:lumMod val="20000"/>
                    <a:lumOff val="80000"/>
                  </a:schemeClr>
                </a:solidFill>
                <a:latin typeface="Arial" pitchFamily="34" charset="0"/>
                <a:cs typeface="Arial" pitchFamily="34" charset="0"/>
              </a:rPr>
              <a:t>When Is Repentance </a:t>
            </a:r>
            <a:r>
              <a:rPr lang="en-US" sz="4000" b="1" u="sng" dirty="0" smtClean="0">
                <a:solidFill>
                  <a:schemeClr val="tx2">
                    <a:lumMod val="20000"/>
                    <a:lumOff val="80000"/>
                  </a:schemeClr>
                </a:solidFill>
                <a:latin typeface="Arial" pitchFamily="34" charset="0"/>
                <a:cs typeface="Arial" pitchFamily="34" charset="0"/>
              </a:rPr>
              <a:t>Complete</a:t>
            </a:r>
            <a:r>
              <a:rPr lang="en-US" sz="4000" b="1" dirty="0" smtClean="0">
                <a:solidFill>
                  <a:schemeClr val="tx2">
                    <a:lumMod val="20000"/>
                    <a:lumOff val="80000"/>
                  </a:schemeClr>
                </a:solidFill>
                <a:latin typeface="Arial" pitchFamily="34" charset="0"/>
                <a:cs typeface="Arial" pitchFamily="34" charset="0"/>
              </a:rPr>
              <a:t>?</a:t>
            </a:r>
          </a:p>
        </p:txBody>
      </p:sp>
      <p:sp>
        <p:nvSpPr>
          <p:cNvPr id="17412" name="Text Box 4"/>
          <p:cNvSpPr txBox="1">
            <a:spLocks noChangeArrowheads="1"/>
          </p:cNvSpPr>
          <p:nvPr/>
        </p:nvSpPr>
        <p:spPr bwMode="auto">
          <a:xfrm>
            <a:off x="381000" y="3048000"/>
            <a:ext cx="1981200" cy="1200329"/>
          </a:xfrm>
          <a:prstGeom prst="rect">
            <a:avLst/>
          </a:prstGeom>
          <a:noFill/>
          <a:ln w="9525">
            <a:noFill/>
            <a:miter lim="800000"/>
            <a:headEnd/>
            <a:tailEnd/>
          </a:ln>
        </p:spPr>
        <p:txBody>
          <a:bodyPr wrap="square">
            <a:spAutoFit/>
          </a:bodyPr>
          <a:lstStyle/>
          <a:p>
            <a:r>
              <a:rPr lang="en-US" sz="3600" b="1" dirty="0">
                <a:solidFill>
                  <a:schemeClr val="tx2">
                    <a:lumMod val="20000"/>
                    <a:lumOff val="80000"/>
                  </a:schemeClr>
                </a:solidFill>
                <a:latin typeface="Arial" pitchFamily="34" charset="0"/>
                <a:cs typeface="Arial" pitchFamily="34" charset="0"/>
              </a:rPr>
              <a:t>For the</a:t>
            </a:r>
          </a:p>
          <a:p>
            <a:r>
              <a:rPr lang="en-US" sz="3600" b="1" dirty="0">
                <a:solidFill>
                  <a:schemeClr val="tx2">
                    <a:lumMod val="20000"/>
                    <a:lumOff val="80000"/>
                  </a:schemeClr>
                </a:solidFill>
                <a:latin typeface="Arial" pitchFamily="34" charset="0"/>
                <a:cs typeface="Arial" pitchFamily="34" charset="0"/>
              </a:rPr>
              <a:t>thief?</a:t>
            </a:r>
          </a:p>
        </p:txBody>
      </p:sp>
      <p:sp>
        <p:nvSpPr>
          <p:cNvPr id="17413" name="Text Box 5"/>
          <p:cNvSpPr txBox="1">
            <a:spLocks noChangeArrowheads="1"/>
          </p:cNvSpPr>
          <p:nvPr/>
        </p:nvSpPr>
        <p:spPr bwMode="auto">
          <a:xfrm>
            <a:off x="304800" y="4719638"/>
            <a:ext cx="1749197" cy="1631216"/>
          </a:xfrm>
          <a:prstGeom prst="rect">
            <a:avLst/>
          </a:prstGeom>
          <a:noFill/>
          <a:ln w="9525">
            <a:noFill/>
            <a:miter lim="800000"/>
            <a:headEnd/>
            <a:tailEnd/>
          </a:ln>
        </p:spPr>
        <p:txBody>
          <a:bodyPr wrap="none">
            <a:spAutoFit/>
          </a:bodyPr>
          <a:lstStyle/>
          <a:p>
            <a:r>
              <a:rPr lang="en-US" sz="3600" b="1" dirty="0">
                <a:solidFill>
                  <a:schemeClr val="tx2">
                    <a:lumMod val="20000"/>
                    <a:lumOff val="80000"/>
                  </a:schemeClr>
                </a:solidFill>
                <a:latin typeface="Arial" pitchFamily="34" charset="0"/>
                <a:cs typeface="Arial" pitchFamily="34" charset="0"/>
              </a:rPr>
              <a:t>For the</a:t>
            </a:r>
          </a:p>
          <a:p>
            <a:r>
              <a:rPr lang="en-US" sz="3200" b="1" dirty="0">
                <a:solidFill>
                  <a:schemeClr val="tx2">
                    <a:lumMod val="20000"/>
                    <a:lumOff val="80000"/>
                  </a:schemeClr>
                </a:solidFill>
                <a:latin typeface="Arial" pitchFamily="34" charset="0"/>
                <a:cs typeface="Arial" pitchFamily="34" charset="0"/>
              </a:rPr>
              <a:t>willfully</a:t>
            </a:r>
          </a:p>
          <a:p>
            <a:r>
              <a:rPr lang="en-US" sz="3200" b="1" dirty="0">
                <a:solidFill>
                  <a:schemeClr val="tx2">
                    <a:lumMod val="20000"/>
                    <a:lumOff val="80000"/>
                  </a:schemeClr>
                </a:solidFill>
                <a:latin typeface="Arial" pitchFamily="34" charset="0"/>
                <a:cs typeface="Arial" pitchFamily="34" charset="0"/>
              </a:rPr>
              <a:t>absent</a:t>
            </a:r>
          </a:p>
        </p:txBody>
      </p:sp>
      <p:sp>
        <p:nvSpPr>
          <p:cNvPr id="17414" name="Text Box 6"/>
          <p:cNvSpPr txBox="1">
            <a:spLocks noChangeArrowheads="1"/>
          </p:cNvSpPr>
          <p:nvPr/>
        </p:nvSpPr>
        <p:spPr bwMode="auto">
          <a:xfrm>
            <a:off x="381000" y="1290638"/>
            <a:ext cx="1877437" cy="1200329"/>
          </a:xfrm>
          <a:prstGeom prst="rect">
            <a:avLst/>
          </a:prstGeom>
          <a:noFill/>
          <a:ln w="9525">
            <a:noFill/>
            <a:miter lim="800000"/>
            <a:headEnd/>
            <a:tailEnd/>
          </a:ln>
        </p:spPr>
        <p:txBody>
          <a:bodyPr wrap="none">
            <a:spAutoFit/>
          </a:bodyPr>
          <a:lstStyle/>
          <a:p>
            <a:r>
              <a:rPr lang="en-US" sz="3600" b="1" dirty="0">
                <a:solidFill>
                  <a:schemeClr val="tx2">
                    <a:lumMod val="20000"/>
                    <a:lumOff val="80000"/>
                  </a:schemeClr>
                </a:solidFill>
                <a:latin typeface="Arial" pitchFamily="34" charset="0"/>
                <a:cs typeface="Arial" pitchFamily="34" charset="0"/>
              </a:rPr>
              <a:t>For the </a:t>
            </a:r>
          </a:p>
          <a:p>
            <a:r>
              <a:rPr lang="en-US" sz="3600" b="1" dirty="0">
                <a:solidFill>
                  <a:schemeClr val="tx2">
                    <a:lumMod val="20000"/>
                    <a:lumOff val="80000"/>
                  </a:schemeClr>
                </a:solidFill>
                <a:latin typeface="Arial" pitchFamily="34" charset="0"/>
                <a:cs typeface="Arial" pitchFamily="34" charset="0"/>
              </a:rPr>
              <a:t>liar?</a:t>
            </a:r>
          </a:p>
        </p:txBody>
      </p:sp>
      <p:sp>
        <p:nvSpPr>
          <p:cNvPr id="17415" name="Text Box 7"/>
          <p:cNvSpPr txBox="1">
            <a:spLocks noChangeArrowheads="1"/>
          </p:cNvSpPr>
          <p:nvPr/>
        </p:nvSpPr>
        <p:spPr bwMode="auto">
          <a:xfrm>
            <a:off x="2484340" y="1292225"/>
            <a:ext cx="1782860" cy="1384995"/>
          </a:xfrm>
          <a:prstGeom prst="rect">
            <a:avLst/>
          </a:prstGeom>
          <a:noFill/>
          <a:ln w="9525">
            <a:noFill/>
            <a:miter lim="800000"/>
            <a:headEnd/>
            <a:tailEnd/>
          </a:ln>
        </p:spPr>
        <p:txBody>
          <a:bodyPr wrap="none">
            <a:spAutoFit/>
          </a:bodyPr>
          <a:lstStyle/>
          <a:p>
            <a:pPr algn="ctr"/>
            <a:r>
              <a:rPr lang="en-US" sz="2800" b="1" u="sng" dirty="0">
                <a:solidFill>
                  <a:schemeClr val="tx2">
                    <a:lumMod val="40000"/>
                    <a:lumOff val="60000"/>
                  </a:schemeClr>
                </a:solidFill>
                <a:latin typeface="Arial" pitchFamily="34" charset="0"/>
                <a:cs typeface="Arial" pitchFamily="34" charset="0"/>
              </a:rPr>
              <a:t>Eph. 4:25</a:t>
            </a:r>
          </a:p>
          <a:p>
            <a:pPr algn="ctr"/>
            <a:r>
              <a:rPr lang="en-US" sz="2800" i="1" dirty="0">
                <a:solidFill>
                  <a:schemeClr val="tx2">
                    <a:lumMod val="20000"/>
                    <a:lumOff val="80000"/>
                  </a:schemeClr>
                </a:solidFill>
                <a:latin typeface="Arial" pitchFamily="34" charset="0"/>
                <a:cs typeface="Arial" pitchFamily="34" charset="0"/>
              </a:rPr>
              <a:t>“speak </a:t>
            </a:r>
          </a:p>
          <a:p>
            <a:pPr algn="ctr"/>
            <a:r>
              <a:rPr lang="en-US" sz="2800" i="1" dirty="0">
                <a:solidFill>
                  <a:schemeClr val="tx2">
                    <a:lumMod val="20000"/>
                    <a:lumOff val="80000"/>
                  </a:schemeClr>
                </a:solidFill>
                <a:latin typeface="Arial" pitchFamily="34" charset="0"/>
                <a:cs typeface="Arial" pitchFamily="34" charset="0"/>
              </a:rPr>
              <a:t>truth”</a:t>
            </a:r>
          </a:p>
        </p:txBody>
      </p:sp>
      <p:sp>
        <p:nvSpPr>
          <p:cNvPr id="17416" name="Text Box 8"/>
          <p:cNvSpPr txBox="1">
            <a:spLocks noChangeArrowheads="1"/>
          </p:cNvSpPr>
          <p:nvPr/>
        </p:nvSpPr>
        <p:spPr bwMode="auto">
          <a:xfrm>
            <a:off x="2460295" y="3044825"/>
            <a:ext cx="1806905" cy="1384995"/>
          </a:xfrm>
          <a:prstGeom prst="rect">
            <a:avLst/>
          </a:prstGeom>
          <a:noFill/>
          <a:ln w="9525">
            <a:noFill/>
            <a:miter lim="800000"/>
            <a:headEnd/>
            <a:tailEnd/>
          </a:ln>
        </p:spPr>
        <p:txBody>
          <a:bodyPr wrap="none">
            <a:spAutoFit/>
          </a:bodyPr>
          <a:lstStyle/>
          <a:p>
            <a:pPr algn="ctr"/>
            <a:r>
              <a:rPr lang="en-US" sz="2800" b="1" u="sng" dirty="0">
                <a:solidFill>
                  <a:schemeClr val="tx2">
                    <a:lumMod val="40000"/>
                    <a:lumOff val="60000"/>
                  </a:schemeClr>
                </a:solidFill>
                <a:latin typeface="Arial" pitchFamily="34" charset="0"/>
                <a:cs typeface="Arial" pitchFamily="34" charset="0"/>
              </a:rPr>
              <a:t>Eph. 4:28</a:t>
            </a:r>
          </a:p>
          <a:p>
            <a:pPr algn="ctr"/>
            <a:r>
              <a:rPr lang="en-US" sz="2800" i="1" dirty="0">
                <a:solidFill>
                  <a:schemeClr val="tx2">
                    <a:lumMod val="20000"/>
                    <a:lumOff val="80000"/>
                  </a:schemeClr>
                </a:solidFill>
                <a:latin typeface="Arial" pitchFamily="34" charset="0"/>
                <a:cs typeface="Arial" pitchFamily="34" charset="0"/>
              </a:rPr>
              <a:t>“steal </a:t>
            </a:r>
          </a:p>
          <a:p>
            <a:pPr algn="ctr"/>
            <a:r>
              <a:rPr lang="en-US" sz="2800" i="1" dirty="0">
                <a:solidFill>
                  <a:schemeClr val="tx2">
                    <a:lumMod val="20000"/>
                    <a:lumOff val="80000"/>
                  </a:schemeClr>
                </a:solidFill>
                <a:latin typeface="Arial" pitchFamily="34" charset="0"/>
                <a:cs typeface="Arial" pitchFamily="34" charset="0"/>
              </a:rPr>
              <a:t>no longer”</a:t>
            </a:r>
          </a:p>
        </p:txBody>
      </p:sp>
      <p:sp>
        <p:nvSpPr>
          <p:cNvPr id="17417" name="Text Box 9"/>
          <p:cNvSpPr txBox="1">
            <a:spLocks noChangeArrowheads="1"/>
          </p:cNvSpPr>
          <p:nvPr/>
        </p:nvSpPr>
        <p:spPr bwMode="auto">
          <a:xfrm>
            <a:off x="2286000" y="4568825"/>
            <a:ext cx="2464136" cy="1815882"/>
          </a:xfrm>
          <a:prstGeom prst="rect">
            <a:avLst/>
          </a:prstGeom>
          <a:noFill/>
          <a:ln w="9525">
            <a:noFill/>
            <a:miter lim="800000"/>
            <a:headEnd/>
            <a:tailEnd/>
          </a:ln>
        </p:spPr>
        <p:txBody>
          <a:bodyPr wrap="none">
            <a:spAutoFit/>
          </a:bodyPr>
          <a:lstStyle/>
          <a:p>
            <a:pPr algn="ctr"/>
            <a:r>
              <a:rPr lang="en-US" sz="2800" b="1" u="sng" dirty="0">
                <a:solidFill>
                  <a:schemeClr val="tx2">
                    <a:lumMod val="40000"/>
                    <a:lumOff val="60000"/>
                  </a:schemeClr>
                </a:solidFill>
                <a:latin typeface="Arial" pitchFamily="34" charset="0"/>
                <a:cs typeface="Arial" pitchFamily="34" charset="0"/>
              </a:rPr>
              <a:t>Heb. 10:25</a:t>
            </a:r>
          </a:p>
          <a:p>
            <a:pPr algn="ctr"/>
            <a:r>
              <a:rPr lang="en-US" sz="2800" i="1" dirty="0">
                <a:solidFill>
                  <a:schemeClr val="tx2">
                    <a:lumMod val="20000"/>
                    <a:lumOff val="80000"/>
                  </a:schemeClr>
                </a:solidFill>
                <a:latin typeface="Arial" pitchFamily="34" charset="0"/>
                <a:cs typeface="Arial" pitchFamily="34" charset="0"/>
              </a:rPr>
              <a:t>“not forsaking </a:t>
            </a:r>
          </a:p>
          <a:p>
            <a:pPr algn="ctr"/>
            <a:r>
              <a:rPr lang="en-US" sz="2800" i="1" dirty="0">
                <a:solidFill>
                  <a:schemeClr val="tx2">
                    <a:lumMod val="20000"/>
                    <a:lumOff val="80000"/>
                  </a:schemeClr>
                </a:solidFill>
                <a:latin typeface="Arial" pitchFamily="34" charset="0"/>
                <a:cs typeface="Arial" pitchFamily="34" charset="0"/>
              </a:rPr>
              <a:t>our own </a:t>
            </a:r>
          </a:p>
          <a:p>
            <a:pPr algn="ctr"/>
            <a:r>
              <a:rPr lang="en-US" sz="2800" i="1" dirty="0">
                <a:solidFill>
                  <a:schemeClr val="tx2">
                    <a:lumMod val="20000"/>
                    <a:lumOff val="80000"/>
                  </a:schemeClr>
                </a:solidFill>
                <a:latin typeface="Arial" pitchFamily="34" charset="0"/>
                <a:cs typeface="Arial" pitchFamily="34" charset="0"/>
              </a:rPr>
              <a:t>assembling”</a:t>
            </a:r>
          </a:p>
        </p:txBody>
      </p:sp>
      <p:sp>
        <p:nvSpPr>
          <p:cNvPr id="17418" name="Text Box 10"/>
          <p:cNvSpPr txBox="1">
            <a:spLocks noChangeArrowheads="1"/>
          </p:cNvSpPr>
          <p:nvPr/>
        </p:nvSpPr>
        <p:spPr bwMode="auto">
          <a:xfrm>
            <a:off x="4191000" y="1066800"/>
            <a:ext cx="4953000" cy="1800225"/>
          </a:xfrm>
          <a:prstGeom prst="rect">
            <a:avLst/>
          </a:prstGeom>
          <a:noFill/>
          <a:ln w="9525">
            <a:noFill/>
            <a:miter lim="800000"/>
            <a:headEnd/>
            <a:tailEnd/>
          </a:ln>
        </p:spPr>
        <p:txBody>
          <a:bodyPr>
            <a:spAutoFit/>
          </a:bodyPr>
          <a:lstStyle/>
          <a:p>
            <a:pPr algn="ctr"/>
            <a:r>
              <a:rPr lang="en-US" sz="2800" b="1" u="sng" dirty="0">
                <a:solidFill>
                  <a:schemeClr val="tx2">
                    <a:lumMod val="40000"/>
                    <a:lumOff val="60000"/>
                  </a:schemeClr>
                </a:solidFill>
                <a:latin typeface="Arial" pitchFamily="34" charset="0"/>
                <a:cs typeface="Arial" pitchFamily="34" charset="0"/>
              </a:rPr>
              <a:t>Eph. 4:29</a:t>
            </a:r>
          </a:p>
          <a:p>
            <a:pPr algn="ctr"/>
            <a:r>
              <a:rPr lang="en-US" sz="2800" i="1" dirty="0">
                <a:solidFill>
                  <a:schemeClr val="tx2">
                    <a:lumMod val="20000"/>
                    <a:lumOff val="80000"/>
                  </a:schemeClr>
                </a:solidFill>
                <a:latin typeface="Arial" pitchFamily="34" charset="0"/>
                <a:cs typeface="Arial" pitchFamily="34" charset="0"/>
              </a:rPr>
              <a:t>“…but only such a word</a:t>
            </a:r>
          </a:p>
          <a:p>
            <a:pPr algn="ctr"/>
            <a:r>
              <a:rPr lang="en-US" sz="2800" i="1" dirty="0">
                <a:solidFill>
                  <a:schemeClr val="tx2">
                    <a:lumMod val="20000"/>
                    <a:lumOff val="80000"/>
                  </a:schemeClr>
                </a:solidFill>
                <a:latin typeface="Arial" pitchFamily="34" charset="0"/>
                <a:cs typeface="Arial" pitchFamily="34" charset="0"/>
              </a:rPr>
              <a:t>as is good for edification… give grace to those who hear”</a:t>
            </a:r>
          </a:p>
        </p:txBody>
      </p:sp>
      <p:sp>
        <p:nvSpPr>
          <p:cNvPr id="17419" name="Text Box 11"/>
          <p:cNvSpPr txBox="1">
            <a:spLocks noChangeArrowheads="1"/>
          </p:cNvSpPr>
          <p:nvPr/>
        </p:nvSpPr>
        <p:spPr bwMode="auto">
          <a:xfrm>
            <a:off x="5029200" y="4568825"/>
            <a:ext cx="3525324" cy="1815882"/>
          </a:xfrm>
          <a:prstGeom prst="rect">
            <a:avLst/>
          </a:prstGeom>
          <a:noFill/>
          <a:ln w="9525">
            <a:noFill/>
            <a:miter lim="800000"/>
            <a:headEnd/>
            <a:tailEnd/>
          </a:ln>
        </p:spPr>
        <p:txBody>
          <a:bodyPr wrap="none">
            <a:spAutoFit/>
          </a:bodyPr>
          <a:lstStyle/>
          <a:p>
            <a:pPr algn="ctr"/>
            <a:r>
              <a:rPr lang="en-US" sz="2800" b="1" u="sng" dirty="0">
                <a:solidFill>
                  <a:schemeClr val="tx2">
                    <a:lumMod val="40000"/>
                    <a:lumOff val="60000"/>
                  </a:schemeClr>
                </a:solidFill>
                <a:latin typeface="Arial" pitchFamily="34" charset="0"/>
                <a:cs typeface="Arial" pitchFamily="34" charset="0"/>
              </a:rPr>
              <a:t>Heb. 10:24-25</a:t>
            </a:r>
          </a:p>
          <a:p>
            <a:pPr algn="ctr"/>
            <a:r>
              <a:rPr lang="en-US" sz="2800" i="1" dirty="0">
                <a:solidFill>
                  <a:schemeClr val="tx2">
                    <a:lumMod val="20000"/>
                    <a:lumOff val="80000"/>
                  </a:schemeClr>
                </a:solidFill>
                <a:latin typeface="Arial" pitchFamily="34" charset="0"/>
                <a:cs typeface="Arial" pitchFamily="34" charset="0"/>
              </a:rPr>
              <a:t>“consider how to </a:t>
            </a:r>
          </a:p>
          <a:p>
            <a:pPr algn="ctr"/>
            <a:r>
              <a:rPr lang="en-US" sz="2800" i="1" dirty="0">
                <a:solidFill>
                  <a:schemeClr val="tx2">
                    <a:lumMod val="20000"/>
                    <a:lumOff val="80000"/>
                  </a:schemeClr>
                </a:solidFill>
                <a:latin typeface="Arial" pitchFamily="34" charset="0"/>
                <a:cs typeface="Arial" pitchFamily="34" charset="0"/>
              </a:rPr>
              <a:t>stimulate/encourage</a:t>
            </a:r>
          </a:p>
          <a:p>
            <a:pPr algn="ctr"/>
            <a:r>
              <a:rPr lang="en-US" sz="2800" i="1" dirty="0">
                <a:solidFill>
                  <a:schemeClr val="tx2">
                    <a:lumMod val="20000"/>
                    <a:lumOff val="80000"/>
                  </a:schemeClr>
                </a:solidFill>
                <a:latin typeface="Arial" pitchFamily="34" charset="0"/>
                <a:cs typeface="Arial" pitchFamily="34" charset="0"/>
              </a:rPr>
              <a:t>one another”</a:t>
            </a:r>
          </a:p>
        </p:txBody>
      </p:sp>
      <p:sp>
        <p:nvSpPr>
          <p:cNvPr id="17420" name="Text Box 12"/>
          <p:cNvSpPr txBox="1">
            <a:spLocks noChangeArrowheads="1"/>
          </p:cNvSpPr>
          <p:nvPr/>
        </p:nvSpPr>
        <p:spPr bwMode="auto">
          <a:xfrm>
            <a:off x="4953000" y="2968625"/>
            <a:ext cx="3584635" cy="1384995"/>
          </a:xfrm>
          <a:prstGeom prst="rect">
            <a:avLst/>
          </a:prstGeom>
          <a:noFill/>
          <a:ln w="9525">
            <a:noFill/>
            <a:miter lim="800000"/>
            <a:headEnd/>
            <a:tailEnd/>
          </a:ln>
        </p:spPr>
        <p:txBody>
          <a:bodyPr wrap="none">
            <a:spAutoFit/>
          </a:bodyPr>
          <a:lstStyle/>
          <a:p>
            <a:pPr algn="ctr"/>
            <a:r>
              <a:rPr lang="en-US" sz="2800" b="1" u="sng" dirty="0">
                <a:solidFill>
                  <a:schemeClr val="tx2">
                    <a:lumMod val="40000"/>
                    <a:lumOff val="60000"/>
                  </a:schemeClr>
                </a:solidFill>
                <a:latin typeface="Arial" pitchFamily="34" charset="0"/>
                <a:cs typeface="Arial" pitchFamily="34" charset="0"/>
              </a:rPr>
              <a:t>Eph. 4:28</a:t>
            </a:r>
          </a:p>
          <a:p>
            <a:pPr algn="ctr"/>
            <a:r>
              <a:rPr lang="en-US" sz="2800" i="1" dirty="0">
                <a:solidFill>
                  <a:schemeClr val="tx2">
                    <a:lumMod val="20000"/>
                    <a:lumOff val="80000"/>
                  </a:schemeClr>
                </a:solidFill>
                <a:latin typeface="Arial" pitchFamily="34" charset="0"/>
                <a:cs typeface="Arial" pitchFamily="34" charset="0"/>
              </a:rPr>
              <a:t>“but labor…to share</a:t>
            </a:r>
          </a:p>
          <a:p>
            <a:pPr algn="ctr"/>
            <a:r>
              <a:rPr lang="en-US" sz="2800" i="1" dirty="0">
                <a:solidFill>
                  <a:schemeClr val="tx2">
                    <a:lumMod val="20000"/>
                    <a:lumOff val="80000"/>
                  </a:schemeClr>
                </a:solidFill>
                <a:latin typeface="Arial" pitchFamily="34" charset="0"/>
                <a:cs typeface="Arial" pitchFamily="34" charset="0"/>
              </a:rPr>
              <a:t>w/him who has need”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7415"/>
                                        </p:tgtEl>
                                        <p:attrNameLst>
                                          <p:attrName>style.visibility</p:attrName>
                                        </p:attrNameLst>
                                      </p:cBhvr>
                                      <p:to>
                                        <p:strVal val="visible"/>
                                      </p:to>
                                    </p:set>
                                    <p:anim calcmode="lin" valueType="num">
                                      <p:cBhvr>
                                        <p:cTn id="11" dur="500" fill="hold"/>
                                        <p:tgtEl>
                                          <p:spTgt spid="17415"/>
                                        </p:tgtEl>
                                        <p:attrNameLst>
                                          <p:attrName>ppt_w</p:attrName>
                                        </p:attrNameLst>
                                      </p:cBhvr>
                                      <p:tavLst>
                                        <p:tav tm="0">
                                          <p:val>
                                            <p:fltVal val="0"/>
                                          </p:val>
                                        </p:tav>
                                        <p:tav tm="100000">
                                          <p:val>
                                            <p:strVal val="#ppt_w"/>
                                          </p:val>
                                        </p:tav>
                                      </p:tavLst>
                                    </p:anim>
                                    <p:anim calcmode="lin" valueType="num">
                                      <p:cBhvr>
                                        <p:cTn id="12" dur="500" fill="hold"/>
                                        <p:tgtEl>
                                          <p:spTgt spid="17415"/>
                                        </p:tgtEl>
                                        <p:attrNameLst>
                                          <p:attrName>ppt_h</p:attrName>
                                        </p:attrNameLst>
                                      </p:cBhvr>
                                      <p:tavLst>
                                        <p:tav tm="0">
                                          <p:val>
                                            <p:fltVal val="0"/>
                                          </p:val>
                                        </p:tav>
                                        <p:tav tm="100000">
                                          <p:val>
                                            <p:strVal val="#ppt_h"/>
                                          </p:val>
                                        </p:tav>
                                      </p:tavLst>
                                    </p:anim>
                                    <p:animEffect transition="in" filter="fade">
                                      <p:cBhvr>
                                        <p:cTn id="13" dur="500"/>
                                        <p:tgtEl>
                                          <p:spTgt spid="174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 calcmode="lin" valueType="num">
                                      <p:cBhvr>
                                        <p:cTn id="18" dur="500" fill="hold"/>
                                        <p:tgtEl>
                                          <p:spTgt spid="17418"/>
                                        </p:tgtEl>
                                        <p:attrNameLst>
                                          <p:attrName>ppt_w</p:attrName>
                                        </p:attrNameLst>
                                      </p:cBhvr>
                                      <p:tavLst>
                                        <p:tav tm="0">
                                          <p:val>
                                            <p:fltVal val="0"/>
                                          </p:val>
                                        </p:tav>
                                        <p:tav tm="100000">
                                          <p:val>
                                            <p:strVal val="#ppt_w"/>
                                          </p:val>
                                        </p:tav>
                                      </p:tavLst>
                                    </p:anim>
                                    <p:anim calcmode="lin" valueType="num">
                                      <p:cBhvr>
                                        <p:cTn id="19" dur="500" fill="hold"/>
                                        <p:tgtEl>
                                          <p:spTgt spid="17418"/>
                                        </p:tgtEl>
                                        <p:attrNameLst>
                                          <p:attrName>ppt_h</p:attrName>
                                        </p:attrNameLst>
                                      </p:cBhvr>
                                      <p:tavLst>
                                        <p:tav tm="0">
                                          <p:val>
                                            <p:fltVal val="0"/>
                                          </p:val>
                                        </p:tav>
                                        <p:tav tm="100000">
                                          <p:val>
                                            <p:strVal val="#ppt_h"/>
                                          </p:val>
                                        </p:tav>
                                      </p:tavLst>
                                    </p:anim>
                                    <p:animEffect transition="in" filter="fade">
                                      <p:cBhvr>
                                        <p:cTn id="20" dur="500"/>
                                        <p:tgtEl>
                                          <p:spTgt spid="174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7416"/>
                                        </p:tgtEl>
                                        <p:attrNameLst>
                                          <p:attrName>style.visibility</p:attrName>
                                        </p:attrNameLst>
                                      </p:cBhvr>
                                      <p:to>
                                        <p:strVal val="visible"/>
                                      </p:to>
                                    </p:set>
                                    <p:anim calcmode="lin" valueType="num">
                                      <p:cBhvr>
                                        <p:cTn id="29" dur="1000" fill="hold"/>
                                        <p:tgtEl>
                                          <p:spTgt spid="17416"/>
                                        </p:tgtEl>
                                        <p:attrNameLst>
                                          <p:attrName>ppt_x</p:attrName>
                                        </p:attrNameLst>
                                      </p:cBhvr>
                                      <p:tavLst>
                                        <p:tav tm="0">
                                          <p:val>
                                            <p:strVal val="#ppt_x-.2"/>
                                          </p:val>
                                        </p:tav>
                                        <p:tav tm="100000">
                                          <p:val>
                                            <p:strVal val="#ppt_x"/>
                                          </p:val>
                                        </p:tav>
                                      </p:tavLst>
                                    </p:anim>
                                    <p:anim calcmode="lin" valueType="num">
                                      <p:cBhvr>
                                        <p:cTn id="30" dur="1000" fill="hold"/>
                                        <p:tgtEl>
                                          <p:spTgt spid="1741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7416"/>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7420"/>
                                        </p:tgtEl>
                                        <p:attrNameLst>
                                          <p:attrName>style.visibility</p:attrName>
                                        </p:attrNameLst>
                                      </p:cBhvr>
                                      <p:to>
                                        <p:strVal val="visible"/>
                                      </p:to>
                                    </p:set>
                                    <p:anim calcmode="lin" valueType="num">
                                      <p:cBhvr>
                                        <p:cTn id="36" dur="1000" fill="hold"/>
                                        <p:tgtEl>
                                          <p:spTgt spid="17420"/>
                                        </p:tgtEl>
                                        <p:attrNameLst>
                                          <p:attrName>ppt_x</p:attrName>
                                        </p:attrNameLst>
                                      </p:cBhvr>
                                      <p:tavLst>
                                        <p:tav tm="0">
                                          <p:val>
                                            <p:strVal val="#ppt_x-.2"/>
                                          </p:val>
                                        </p:tav>
                                        <p:tav tm="100000">
                                          <p:val>
                                            <p:strVal val="#ppt_x"/>
                                          </p:val>
                                        </p:tav>
                                      </p:tavLst>
                                    </p:anim>
                                    <p:anim calcmode="lin" valueType="num">
                                      <p:cBhvr>
                                        <p:cTn id="37" dur="1000" fill="hold"/>
                                        <p:tgtEl>
                                          <p:spTgt spid="1742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7420"/>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7413"/>
                                        </p:tgtEl>
                                        <p:attrNameLst>
                                          <p:attrName>style.visibility</p:attrName>
                                        </p:attrNameLst>
                                      </p:cBhvr>
                                      <p:to>
                                        <p:strVal val="visible"/>
                                      </p:to>
                                    </p:set>
                                    <p:animEffect transition="in" filter="fade">
                                      <p:cBhvr>
                                        <p:cTn id="43" dur="1000"/>
                                        <p:tgtEl>
                                          <p:spTgt spid="17413"/>
                                        </p:tgtEl>
                                      </p:cBhvr>
                                    </p:animEffect>
                                    <p:anim calcmode="lin" valueType="num">
                                      <p:cBhvr>
                                        <p:cTn id="44" dur="1000" fill="hold"/>
                                        <p:tgtEl>
                                          <p:spTgt spid="17413"/>
                                        </p:tgtEl>
                                        <p:attrNameLst>
                                          <p:attrName>ppt_x</p:attrName>
                                        </p:attrNameLst>
                                      </p:cBhvr>
                                      <p:tavLst>
                                        <p:tav tm="0">
                                          <p:val>
                                            <p:strVal val="#ppt_x"/>
                                          </p:val>
                                        </p:tav>
                                        <p:tav tm="100000">
                                          <p:val>
                                            <p:strVal val="#ppt_x"/>
                                          </p:val>
                                        </p:tav>
                                      </p:tavLst>
                                    </p:anim>
                                    <p:anim calcmode="lin" valueType="num">
                                      <p:cBhvr>
                                        <p:cTn id="45"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7417"/>
                                        </p:tgtEl>
                                        <p:attrNameLst>
                                          <p:attrName>style.visibility</p:attrName>
                                        </p:attrNameLst>
                                      </p:cBhvr>
                                      <p:to>
                                        <p:strVal val="visible"/>
                                      </p:to>
                                    </p:set>
                                    <p:anim calcmode="lin" valueType="num">
                                      <p:cBhvr>
                                        <p:cTn id="50" dur="1000" fill="hold"/>
                                        <p:tgtEl>
                                          <p:spTgt spid="17417"/>
                                        </p:tgtEl>
                                        <p:attrNameLst>
                                          <p:attrName>ppt_x</p:attrName>
                                        </p:attrNameLst>
                                      </p:cBhvr>
                                      <p:tavLst>
                                        <p:tav tm="0">
                                          <p:val>
                                            <p:strVal val="#ppt_x-.2"/>
                                          </p:val>
                                        </p:tav>
                                        <p:tav tm="100000">
                                          <p:val>
                                            <p:strVal val="#ppt_x"/>
                                          </p:val>
                                        </p:tav>
                                      </p:tavLst>
                                    </p:anim>
                                    <p:anim calcmode="lin" valueType="num">
                                      <p:cBhvr>
                                        <p:cTn id="51" dur="1000" fill="hold"/>
                                        <p:tgtEl>
                                          <p:spTgt spid="17417"/>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7417"/>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17419"/>
                                        </p:tgtEl>
                                        <p:attrNameLst>
                                          <p:attrName>style.visibility</p:attrName>
                                        </p:attrNameLst>
                                      </p:cBhvr>
                                      <p:to>
                                        <p:strVal val="visible"/>
                                      </p:to>
                                    </p:set>
                                    <p:anim calcmode="lin" valueType="num">
                                      <p:cBhvr>
                                        <p:cTn id="57" dur="1000" fill="hold"/>
                                        <p:tgtEl>
                                          <p:spTgt spid="17419"/>
                                        </p:tgtEl>
                                        <p:attrNameLst>
                                          <p:attrName>ppt_x</p:attrName>
                                        </p:attrNameLst>
                                      </p:cBhvr>
                                      <p:tavLst>
                                        <p:tav tm="0">
                                          <p:val>
                                            <p:strVal val="#ppt_x-.2"/>
                                          </p:val>
                                        </p:tav>
                                        <p:tav tm="100000">
                                          <p:val>
                                            <p:strVal val="#ppt_x"/>
                                          </p:val>
                                        </p:tav>
                                      </p:tavLst>
                                    </p:anim>
                                    <p:anim calcmode="lin" valueType="num">
                                      <p:cBhvr>
                                        <p:cTn id="58" dur="1000" fill="hold"/>
                                        <p:tgtEl>
                                          <p:spTgt spid="17419"/>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5" grpId="0"/>
      <p:bldP spid="17416" grpId="0"/>
      <p:bldP spid="17417" grpId="0"/>
      <p:bldP spid="17418" grpId="0"/>
      <p:bldP spid="17419" grpId="0"/>
      <p:bldP spid="174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7" name="Group 3"/>
          <p:cNvGraphicFramePr>
            <a:graphicFrameLocks noGrp="1"/>
          </p:cNvGraphicFramePr>
          <p:nvPr>
            <p:ph idx="1"/>
          </p:nvPr>
        </p:nvGraphicFramePr>
        <p:xfrm>
          <a:off x="914400" y="990600"/>
          <a:ext cx="7543800" cy="5334000"/>
        </p:xfrm>
        <a:graphic>
          <a:graphicData uri="http://schemas.openxmlformats.org/drawingml/2006/table">
            <a:tbl>
              <a:tblPr/>
              <a:tblGrid>
                <a:gridCol w="3505200"/>
                <a:gridCol w="40386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Hearing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sng" strike="noStrike" cap="none" normalizeH="0" baseline="0" dirty="0" smtClean="0">
                          <a:ln>
                            <a:noFill/>
                          </a:ln>
                          <a:solidFill>
                            <a:schemeClr val="tx2">
                              <a:lumMod val="40000"/>
                              <a:lumOff val="60000"/>
                            </a:schemeClr>
                          </a:solidFill>
                          <a:effectLst/>
                          <a:latin typeface="Arial" pitchFamily="34" charset="0"/>
                          <a:cs typeface="Arial" pitchFamily="34" charset="0"/>
                        </a:rPr>
                        <a:t>interest</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in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Believing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sng" strike="noStrike" cap="none" normalizeH="0" baseline="0" dirty="0" smtClean="0">
                          <a:ln>
                            <a:noFill/>
                          </a:ln>
                          <a:solidFill>
                            <a:schemeClr val="tx2">
                              <a:lumMod val="40000"/>
                              <a:lumOff val="60000"/>
                            </a:schemeClr>
                          </a:solidFill>
                          <a:effectLst/>
                          <a:latin typeface="Arial" pitchFamily="34" charset="0"/>
                          <a:cs typeface="Arial" pitchFamily="34" charset="0"/>
                        </a:rPr>
                        <a:t>pleasure</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in sin</a:t>
                      </a:r>
                      <a:r>
                        <a:rPr kumimoji="0" lang="en-US" sz="2800" b="1" i="0" u="none" strike="noStrike" cap="none" normalizeH="0" baseline="0" dirty="0" smtClean="0">
                          <a:ln>
                            <a:noFill/>
                          </a:ln>
                          <a:solidFill>
                            <a:schemeClr val="bg1"/>
                          </a:solidFill>
                          <a:effectLst/>
                          <a:latin typeface="Book Antiqua" pitchFamily="18"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Repenting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bg1"/>
                          </a:solidFill>
                          <a:effectLst/>
                          <a:latin typeface="Arial" pitchFamily="34" charset="0"/>
                          <a:cs typeface="Arial" pitchFamily="34" charset="0"/>
                        </a:rPr>
                        <a:t>                </a:t>
                      </a:r>
                      <a:r>
                        <a:rPr kumimoji="0" lang="en-US" sz="3200" b="1" i="0" u="sng" strike="noStrike" cap="none" normalizeH="0" baseline="0" dirty="0" smtClean="0">
                          <a:ln>
                            <a:noFill/>
                          </a:ln>
                          <a:solidFill>
                            <a:schemeClr val="tx2">
                              <a:lumMod val="40000"/>
                              <a:lumOff val="60000"/>
                            </a:schemeClr>
                          </a:solidFill>
                          <a:effectLst/>
                          <a:latin typeface="Arial" pitchFamily="34" charset="0"/>
                          <a:cs typeface="Arial" pitchFamily="34" charset="0"/>
                        </a:rPr>
                        <a:t>practice</a:t>
                      </a:r>
                      <a:r>
                        <a:rPr kumimoji="0" lang="en-US" sz="3200" b="0" i="0" u="none" strike="noStrike" cap="none" normalizeH="0" baseline="0" dirty="0" smtClean="0">
                          <a:ln>
                            <a:noFill/>
                          </a:ln>
                          <a:solidFill>
                            <a:schemeClr val="bg1"/>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Confessing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allegiance</a:t>
                      </a:r>
                      <a:r>
                        <a:rPr kumimoji="0" lang="en-US" sz="3200" b="0" i="0" u="none" strike="noStrike" cap="none" normalizeH="0" baseline="0" smtClean="0">
                          <a:ln>
                            <a:noFill/>
                          </a:ln>
                          <a:solidFill>
                            <a:schemeClr val="bg1"/>
                          </a:solidFill>
                          <a:effectLst/>
                          <a:latin typeface="Arial Rounded MT Bold" pitchFamily="34" charset="0"/>
                        </a:rPr>
                        <a:t> to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Being Baptized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bg1"/>
                          </a:solidFill>
                          <a:effectLst/>
                          <a:latin typeface="Arial Rounded MT Bold" pitchFamily="34" charset="0"/>
                        </a:rPr>
                        <a:t>Destroys                    </a:t>
                      </a:r>
                      <a:r>
                        <a:rPr kumimoji="0" lang="en-US" sz="3200" b="0" i="0" u="none" strike="noStrike" cap="none" normalizeH="0" baseline="0" smtClean="0">
                          <a:ln>
                            <a:noFill/>
                          </a:ln>
                          <a:solidFill>
                            <a:srgbClr val="FFFF00"/>
                          </a:solidFill>
                          <a:effectLst/>
                          <a:latin typeface="Arial Rounded MT Bold" pitchFamily="34" charset="0"/>
                        </a:rPr>
                        <a:t>the guilt</a:t>
                      </a:r>
                      <a:r>
                        <a:rPr kumimoji="0" lang="en-US" sz="3200" b="0" i="0" u="none" strike="noStrike" cap="none" normalizeH="0" baseline="0" smtClean="0">
                          <a:ln>
                            <a:noFill/>
                          </a:ln>
                          <a:solidFill>
                            <a:schemeClr val="bg1"/>
                          </a:solidFill>
                          <a:effectLst/>
                          <a:latin typeface="Arial Rounded MT Bold" pitchFamily="34" charset="0"/>
                        </a:rPr>
                        <a:t> 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6650" name="Rectangle 26"/>
          <p:cNvSpPr>
            <a:spLocks noChangeArrowheads="1"/>
          </p:cNvSpPr>
          <p:nvPr/>
        </p:nvSpPr>
        <p:spPr bwMode="auto">
          <a:xfrm>
            <a:off x="4648200" y="4267200"/>
            <a:ext cx="3657600" cy="9144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26651" name="Rectangle 27"/>
          <p:cNvSpPr>
            <a:spLocks noChangeArrowheads="1"/>
          </p:cNvSpPr>
          <p:nvPr/>
        </p:nvSpPr>
        <p:spPr bwMode="auto">
          <a:xfrm>
            <a:off x="4648200" y="5334000"/>
            <a:ext cx="3657600" cy="9144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7" name="Rectangle 3"/>
          <p:cNvSpPr>
            <a:spLocks noGrp="1" noChangeArrowheads="1"/>
          </p:cNvSpPr>
          <p:nvPr>
            <p:ph type="title"/>
          </p:nvPr>
        </p:nvSpPr>
        <p:spPr>
          <a:xfrm>
            <a:off x="457200" y="76200"/>
            <a:ext cx="8229600" cy="1143000"/>
          </a:xfrm>
        </p:spPr>
        <p:txBody>
          <a:bodyPr>
            <a:normAutofit fontScale="90000"/>
          </a:bodyPr>
          <a:lstStyle/>
          <a:p>
            <a:pPr eaLnBrk="1" hangingPunct="1"/>
            <a:r>
              <a:rPr lang="en-US" sz="3600" b="1" u="sng" dirty="0" smtClean="0">
                <a:solidFill>
                  <a:schemeClr val="tx2">
                    <a:lumMod val="20000"/>
                    <a:lumOff val="80000"/>
                  </a:schemeClr>
                </a:solidFill>
                <a:latin typeface="Arial" pitchFamily="34" charset="0"/>
                <a:cs typeface="Arial" pitchFamily="34" charset="0"/>
              </a:rPr>
              <a:t>Why Does Preaching the Gospel Work</a:t>
            </a:r>
            <a:r>
              <a:rPr lang="en-US" sz="3600" b="1" dirty="0" smtClean="0">
                <a:solidFill>
                  <a:schemeClr val="tx2">
                    <a:lumMod val="20000"/>
                    <a:lumOff val="80000"/>
                  </a:schemeClr>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6650"/>
                                        </p:tgtEl>
                                      </p:cBhvr>
                                    </p:animEffect>
                                    <p:set>
                                      <p:cBhvr>
                                        <p:cTn id="7" dur="1" fill="hold">
                                          <p:stCondLst>
                                            <p:cond delay="499"/>
                                          </p:stCondLst>
                                        </p:cTn>
                                        <p:tgtEl>
                                          <p:spTgt spid="266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6651"/>
                                        </p:tgtEl>
                                      </p:cBhvr>
                                    </p:animEffect>
                                    <p:set>
                                      <p:cBhvr>
                                        <p:cTn id="12" dur="1" fill="hold">
                                          <p:stCondLst>
                                            <p:cond delay="499"/>
                                          </p:stCondLst>
                                        </p:cTn>
                                        <p:tgtEl>
                                          <p:spTgt spid="266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0" grpId="0" animBg="1"/>
      <p:bldP spid="266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90600"/>
          </a:xfrm>
        </p:spPr>
        <p:txBody>
          <a:bodyPr/>
          <a:lstStyle/>
          <a:p>
            <a:pPr eaLnBrk="1" hangingPunct="1"/>
            <a:r>
              <a:rPr lang="en-US" b="1" dirty="0" smtClean="0">
                <a:solidFill>
                  <a:schemeClr val="tx2">
                    <a:lumMod val="20000"/>
                    <a:lumOff val="80000"/>
                  </a:schemeClr>
                </a:solidFill>
                <a:latin typeface="Arial" pitchFamily="34" charset="0"/>
                <a:cs typeface="Arial" pitchFamily="34" charset="0"/>
              </a:rPr>
              <a:t>1 Peter 3:21</a:t>
            </a:r>
          </a:p>
        </p:txBody>
      </p:sp>
      <p:sp>
        <p:nvSpPr>
          <p:cNvPr id="9219" name="Rectangle 3"/>
          <p:cNvSpPr>
            <a:spLocks noGrp="1" noChangeArrowheads="1"/>
          </p:cNvSpPr>
          <p:nvPr>
            <p:ph type="body" sz="half" idx="1"/>
          </p:nvPr>
        </p:nvSpPr>
        <p:spPr>
          <a:xfrm>
            <a:off x="228600" y="1219200"/>
            <a:ext cx="4038600" cy="5638800"/>
          </a:xfrm>
        </p:spPr>
        <p:txBody>
          <a:bodyPr>
            <a:normAutofit/>
          </a:bodyPr>
          <a:lstStyle/>
          <a:p>
            <a:pPr>
              <a:buNone/>
            </a:pPr>
            <a:r>
              <a:rPr lang="en-US" sz="3200" b="1" i="1" dirty="0" smtClean="0">
                <a:solidFill>
                  <a:schemeClr val="tx2">
                    <a:lumMod val="20000"/>
                    <a:lumOff val="80000"/>
                  </a:schemeClr>
                </a:solidFill>
                <a:latin typeface="Arial Narrow" pitchFamily="34" charset="0"/>
              </a:rPr>
              <a:t>  “There is also an antitype which now saves us--baptism (not the removal of the filth of the flesh, but the </a:t>
            </a:r>
            <a:r>
              <a:rPr lang="en-US" sz="3200" b="1" i="1" u="sng" dirty="0" smtClean="0">
                <a:solidFill>
                  <a:schemeClr val="tx2">
                    <a:lumMod val="40000"/>
                    <a:lumOff val="60000"/>
                  </a:schemeClr>
                </a:solidFill>
                <a:latin typeface="Arial Narrow" pitchFamily="34" charset="0"/>
              </a:rPr>
              <a:t>answer of a good conscience </a:t>
            </a:r>
            <a:r>
              <a:rPr lang="en-US" sz="3200" b="1" i="1" dirty="0" smtClean="0">
                <a:solidFill>
                  <a:schemeClr val="tx2">
                    <a:lumMod val="20000"/>
                    <a:lumOff val="80000"/>
                  </a:schemeClr>
                </a:solidFill>
                <a:latin typeface="Arial Narrow" pitchFamily="34" charset="0"/>
              </a:rPr>
              <a:t>toward God), through the resurrection of Jesus Christ</a:t>
            </a:r>
            <a:r>
              <a:rPr lang="en-US" sz="2400" b="1" i="1" dirty="0" smtClean="0">
                <a:solidFill>
                  <a:schemeClr val="tx2">
                    <a:lumMod val="20000"/>
                    <a:lumOff val="80000"/>
                  </a:schemeClr>
                </a:solidFill>
                <a:latin typeface="Arial Narrow" pitchFamily="34" charset="0"/>
              </a:rPr>
              <a:t>.</a:t>
            </a:r>
            <a:r>
              <a:rPr lang="en-US" sz="3200" b="1" i="1" dirty="0" smtClean="0">
                <a:solidFill>
                  <a:schemeClr val="tx2">
                    <a:lumMod val="20000"/>
                    <a:lumOff val="80000"/>
                  </a:schemeClr>
                </a:solidFill>
                <a:latin typeface="Arial Narrow" pitchFamily="34" charset="0"/>
              </a:rPr>
              <a:t>”</a:t>
            </a:r>
          </a:p>
        </p:txBody>
      </p:sp>
      <p:sp>
        <p:nvSpPr>
          <p:cNvPr id="9220" name="Rectangle 4"/>
          <p:cNvSpPr>
            <a:spLocks noGrp="1" noChangeArrowheads="1"/>
          </p:cNvSpPr>
          <p:nvPr>
            <p:ph type="body" sz="half" idx="2"/>
          </p:nvPr>
        </p:nvSpPr>
        <p:spPr>
          <a:xfrm>
            <a:off x="4495800" y="1143000"/>
            <a:ext cx="4191000" cy="5257800"/>
          </a:xfrm>
        </p:spPr>
        <p:txBody>
          <a:bodyPr>
            <a:normAutofit lnSpcReduction="10000"/>
          </a:bodyPr>
          <a:lstStyle/>
          <a:p>
            <a:pPr eaLnBrk="1" hangingPunct="1">
              <a:buFontTx/>
              <a:buNone/>
            </a:pPr>
            <a:r>
              <a:rPr lang="en-US" sz="2600" b="1" u="sng" dirty="0" smtClean="0">
                <a:solidFill>
                  <a:schemeClr val="tx2">
                    <a:lumMod val="20000"/>
                    <a:lumOff val="80000"/>
                  </a:schemeClr>
                </a:solidFill>
                <a:latin typeface="Arial Narrow" pitchFamily="34" charset="0"/>
              </a:rPr>
              <a:t>Thayer</a:t>
            </a:r>
            <a:r>
              <a:rPr lang="en-US" sz="2600" b="1" dirty="0" smtClean="0">
                <a:solidFill>
                  <a:schemeClr val="tx2">
                    <a:lumMod val="20000"/>
                    <a:lumOff val="80000"/>
                  </a:schemeClr>
                </a:solidFill>
                <a:latin typeface="Arial Narrow" pitchFamily="34" charset="0"/>
              </a:rPr>
              <a:t>: “1.an inquiry, a question…3. the word thus gets the signification of earnest seeking; i.e., a craving, an intense desire…to long for something…pg.230</a:t>
            </a:r>
          </a:p>
          <a:p>
            <a:pPr indent="0">
              <a:lnSpc>
                <a:spcPct val="110000"/>
              </a:lnSpc>
              <a:buNone/>
            </a:pPr>
            <a:r>
              <a:rPr lang="en-US" sz="2600" b="1" i="1" dirty="0" smtClean="0">
                <a:solidFill>
                  <a:schemeClr val="tx2">
                    <a:lumMod val="40000"/>
                    <a:lumOff val="60000"/>
                  </a:schemeClr>
                </a:solidFill>
                <a:latin typeface="Arial Narrow" pitchFamily="34" charset="0"/>
              </a:rPr>
              <a:t>“Now when they heard this, they were cut to the heart, and said to Peter and the rest of the apostles, ‘Men and brethren, what shall we do?’” {Acts 2:37}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checkerboard(across)">
                                      <p:cBhvr>
                                        <p:cTn id="12" dur="500"/>
                                        <p:tgtEl>
                                          <p:spTgt spid="92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220">
                                            <p:txEl>
                                              <p:pRg st="1" end="1"/>
                                            </p:txEl>
                                          </p:spTgt>
                                        </p:tgtEl>
                                        <p:attrNameLst>
                                          <p:attrName>style.visibility</p:attrName>
                                        </p:attrNameLst>
                                      </p:cBhvr>
                                      <p:to>
                                        <p:strVal val="visible"/>
                                      </p:to>
                                    </p:set>
                                    <p:anim calcmode="lin" valueType="num">
                                      <p:cBhvr>
                                        <p:cTn id="17" dur="500" fill="hold"/>
                                        <p:tgtEl>
                                          <p:spTgt spid="922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92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1000" y="457200"/>
            <a:ext cx="4495800" cy="4601260"/>
          </a:xfrm>
          <a:prstGeom prst="rect">
            <a:avLst/>
          </a:prstGeom>
          <a:noFill/>
          <a:ln w="9525">
            <a:noFill/>
            <a:miter lim="800000"/>
            <a:headEnd/>
            <a:tailEnd/>
          </a:ln>
        </p:spPr>
        <p:txBody>
          <a:bodyPr wrap="square">
            <a:spAutoFit/>
          </a:bodyPr>
          <a:lstStyle/>
          <a:p>
            <a:pPr algn="ctr">
              <a:spcBef>
                <a:spcPts val="600"/>
              </a:spcBef>
              <a:spcAft>
                <a:spcPts val="600"/>
              </a:spcAft>
            </a:pPr>
            <a:r>
              <a:rPr lang="en-US" sz="3200" b="1" u="sng" dirty="0" smtClean="0">
                <a:solidFill>
                  <a:schemeClr val="tx2">
                    <a:lumMod val="40000"/>
                    <a:lumOff val="60000"/>
                  </a:schemeClr>
                </a:solidFill>
                <a:latin typeface="Arial" pitchFamily="34" charset="0"/>
                <a:cs typeface="Arial" pitchFamily="34" charset="0"/>
              </a:rPr>
              <a:t>Psalm </a:t>
            </a:r>
            <a:r>
              <a:rPr lang="en-US" sz="3200" b="1" u="sng" dirty="0">
                <a:solidFill>
                  <a:schemeClr val="tx2">
                    <a:lumMod val="40000"/>
                    <a:lumOff val="60000"/>
                  </a:schemeClr>
                </a:solidFill>
                <a:latin typeface="Arial" pitchFamily="34" charset="0"/>
                <a:cs typeface="Arial" pitchFamily="34" charset="0"/>
              </a:rPr>
              <a:t>51:12-13</a:t>
            </a:r>
          </a:p>
          <a:p>
            <a:pPr>
              <a:spcAft>
                <a:spcPts val="600"/>
              </a:spcAft>
            </a:pPr>
            <a:r>
              <a:rPr lang="en-US" sz="3200" b="1" i="1" dirty="0" smtClean="0">
                <a:solidFill>
                  <a:schemeClr val="tx2">
                    <a:lumMod val="20000"/>
                    <a:lumOff val="80000"/>
                  </a:schemeClr>
                </a:solidFill>
                <a:latin typeface="Arial" pitchFamily="34" charset="0"/>
                <a:cs typeface="Arial" pitchFamily="34" charset="0"/>
              </a:rPr>
              <a:t>“</a:t>
            </a:r>
            <a:r>
              <a:rPr lang="en-US" sz="3200" i="1" dirty="0" smtClean="0">
                <a:solidFill>
                  <a:schemeClr val="tx2">
                    <a:lumMod val="20000"/>
                    <a:lumOff val="80000"/>
                  </a:schemeClr>
                </a:solidFill>
                <a:latin typeface="Arial" pitchFamily="34" charset="0"/>
                <a:cs typeface="Arial" pitchFamily="34" charset="0"/>
              </a:rPr>
              <a:t>Restore </a:t>
            </a:r>
            <a:r>
              <a:rPr lang="en-US" sz="3200" i="1" dirty="0">
                <a:solidFill>
                  <a:schemeClr val="tx2">
                    <a:lumMod val="20000"/>
                    <a:lumOff val="80000"/>
                  </a:schemeClr>
                </a:solidFill>
                <a:latin typeface="Arial" pitchFamily="34" charset="0"/>
                <a:cs typeface="Arial" pitchFamily="34" charset="0"/>
              </a:rPr>
              <a:t>to me the joy of Thy salvation, and sustain me with a willing </a:t>
            </a:r>
            <a:r>
              <a:rPr lang="en-US" sz="3200" i="1" dirty="0" smtClean="0">
                <a:solidFill>
                  <a:schemeClr val="tx2">
                    <a:lumMod val="20000"/>
                    <a:lumOff val="80000"/>
                  </a:schemeClr>
                </a:solidFill>
                <a:latin typeface="Arial" pitchFamily="34" charset="0"/>
                <a:cs typeface="Arial" pitchFamily="34" charset="0"/>
              </a:rPr>
              <a:t>spirit.</a:t>
            </a:r>
            <a:r>
              <a:rPr lang="en-US" sz="3200" i="1" dirty="0" smtClean="0">
                <a:solidFill>
                  <a:srgbClr val="FFFF00"/>
                </a:solidFill>
                <a:latin typeface="Arial" pitchFamily="34" charset="0"/>
                <a:cs typeface="Arial" pitchFamily="34" charset="0"/>
              </a:rPr>
              <a:t> </a:t>
            </a:r>
            <a:r>
              <a:rPr lang="en-US" sz="3200" b="1" i="1" dirty="0" smtClean="0">
                <a:solidFill>
                  <a:schemeClr val="tx2">
                    <a:lumMod val="40000"/>
                    <a:lumOff val="60000"/>
                  </a:schemeClr>
                </a:solidFill>
                <a:latin typeface="Arial" pitchFamily="34" charset="0"/>
                <a:cs typeface="Arial" pitchFamily="34" charset="0"/>
              </a:rPr>
              <a:t>Then </a:t>
            </a:r>
            <a:r>
              <a:rPr lang="en-US" sz="3200" b="1" i="1" dirty="0">
                <a:solidFill>
                  <a:schemeClr val="tx2">
                    <a:lumMod val="40000"/>
                    <a:lumOff val="60000"/>
                  </a:schemeClr>
                </a:solidFill>
                <a:latin typeface="Arial" pitchFamily="34" charset="0"/>
                <a:cs typeface="Arial" pitchFamily="34" charset="0"/>
              </a:rPr>
              <a:t>I will teach</a:t>
            </a:r>
            <a:r>
              <a:rPr lang="en-US" sz="3200" i="1" dirty="0">
                <a:solidFill>
                  <a:srgbClr val="FFFF00"/>
                </a:solidFill>
                <a:latin typeface="Arial" pitchFamily="34" charset="0"/>
                <a:cs typeface="Arial" pitchFamily="34" charset="0"/>
              </a:rPr>
              <a:t> </a:t>
            </a:r>
            <a:r>
              <a:rPr lang="en-US" sz="3200" i="1" dirty="0">
                <a:solidFill>
                  <a:schemeClr val="tx2">
                    <a:lumMod val="20000"/>
                    <a:lumOff val="80000"/>
                  </a:schemeClr>
                </a:solidFill>
                <a:latin typeface="Arial" pitchFamily="34" charset="0"/>
                <a:cs typeface="Arial" pitchFamily="34" charset="0"/>
              </a:rPr>
              <a:t>transgressors Thy ways, and sinners will be converted to Thee. </a:t>
            </a:r>
            <a:r>
              <a:rPr lang="en-US" sz="3200" i="1" dirty="0" smtClean="0">
                <a:solidFill>
                  <a:schemeClr val="tx2">
                    <a:lumMod val="20000"/>
                    <a:lumOff val="80000"/>
                  </a:schemeClr>
                </a:solidFill>
                <a:latin typeface="Arial" pitchFamily="34" charset="0"/>
                <a:cs typeface="Arial" pitchFamily="34" charset="0"/>
              </a:rPr>
              <a:t>“</a:t>
            </a:r>
            <a:endParaRPr lang="en-US" sz="3200" i="1" dirty="0">
              <a:solidFill>
                <a:schemeClr val="tx2">
                  <a:lumMod val="20000"/>
                  <a:lumOff val="80000"/>
                </a:schemeClr>
              </a:solidFill>
              <a:latin typeface="Arial" pitchFamily="34" charset="0"/>
              <a:cs typeface="Arial" pitchFamily="34" charset="0"/>
            </a:endParaRPr>
          </a:p>
        </p:txBody>
      </p:sp>
      <p:pic>
        <p:nvPicPr>
          <p:cNvPr id="25603" name="Picture 3" descr="001"/>
          <p:cNvPicPr>
            <a:picLocks noChangeAspect="1" noChangeArrowheads="1"/>
          </p:cNvPicPr>
          <p:nvPr/>
        </p:nvPicPr>
        <p:blipFill>
          <a:blip r:embed="rId3" cstate="print"/>
          <a:srcRect l="60577" t="27489" b="22771"/>
          <a:stretch>
            <a:fillRect/>
          </a:stretch>
        </p:blipFill>
        <p:spPr bwMode="auto">
          <a:xfrm>
            <a:off x="5181600" y="304800"/>
            <a:ext cx="3505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7" name="Group 3"/>
          <p:cNvGraphicFramePr>
            <a:graphicFrameLocks noGrp="1"/>
          </p:cNvGraphicFramePr>
          <p:nvPr>
            <p:ph idx="1"/>
          </p:nvPr>
        </p:nvGraphicFramePr>
        <p:xfrm>
          <a:off x="914400" y="990600"/>
          <a:ext cx="7543800" cy="5334000"/>
        </p:xfrm>
        <a:graphic>
          <a:graphicData uri="http://schemas.openxmlformats.org/drawingml/2006/table">
            <a:tbl>
              <a:tblPr/>
              <a:tblGrid>
                <a:gridCol w="3505200"/>
                <a:gridCol w="40386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Hearing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sng" strike="noStrike" cap="none" normalizeH="0" baseline="0" dirty="0" smtClean="0">
                          <a:ln>
                            <a:noFill/>
                          </a:ln>
                          <a:solidFill>
                            <a:schemeClr val="tx2">
                              <a:lumMod val="40000"/>
                              <a:lumOff val="60000"/>
                            </a:schemeClr>
                          </a:solidFill>
                          <a:effectLst/>
                          <a:latin typeface="Arial" pitchFamily="34" charset="0"/>
                          <a:cs typeface="Arial" pitchFamily="34" charset="0"/>
                        </a:rPr>
                        <a:t>interest</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in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Believing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sng" strike="noStrike" cap="none" normalizeH="0" baseline="0" dirty="0" smtClean="0">
                          <a:ln>
                            <a:noFill/>
                          </a:ln>
                          <a:solidFill>
                            <a:schemeClr val="tx2">
                              <a:lumMod val="40000"/>
                              <a:lumOff val="60000"/>
                            </a:schemeClr>
                          </a:solidFill>
                          <a:effectLst/>
                          <a:latin typeface="Arial" pitchFamily="34" charset="0"/>
                          <a:cs typeface="Arial" pitchFamily="34" charset="0"/>
                        </a:rPr>
                        <a:t>pleasure</a:t>
                      </a:r>
                      <a:r>
                        <a:rPr kumimoji="0" lang="en-US" sz="3200" b="0" i="0" u="none" strike="noStrike" cap="none" normalizeH="0" baseline="0" dirty="0" smtClean="0">
                          <a:ln>
                            <a:noFill/>
                          </a:ln>
                          <a:solidFill>
                            <a:schemeClr val="tx2">
                              <a:lumMod val="20000"/>
                              <a:lumOff val="80000"/>
                            </a:schemeClr>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in sin</a:t>
                      </a:r>
                      <a:r>
                        <a:rPr kumimoji="0" lang="en-US" sz="2800" b="1" i="0" u="none" strike="noStrike" cap="none" normalizeH="0" baseline="0" dirty="0" smtClean="0">
                          <a:ln>
                            <a:noFill/>
                          </a:ln>
                          <a:solidFill>
                            <a:schemeClr val="bg1"/>
                          </a:solidFill>
                          <a:effectLst/>
                          <a:latin typeface="Book Antiqua" pitchFamily="18"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Repenting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bg1"/>
                          </a:solidFill>
                          <a:effectLst/>
                          <a:latin typeface="Arial" pitchFamily="34" charset="0"/>
                          <a:cs typeface="Arial" pitchFamily="34" charset="0"/>
                        </a:rPr>
                        <a:t>                </a:t>
                      </a:r>
                      <a:r>
                        <a:rPr kumimoji="0" lang="en-US" sz="3200" b="1" i="0" u="sng" strike="noStrike" cap="none" normalizeH="0" baseline="0" dirty="0" smtClean="0">
                          <a:ln>
                            <a:noFill/>
                          </a:ln>
                          <a:solidFill>
                            <a:schemeClr val="tx2">
                              <a:lumMod val="40000"/>
                              <a:lumOff val="60000"/>
                            </a:schemeClr>
                          </a:solidFill>
                          <a:effectLst/>
                          <a:latin typeface="Arial" pitchFamily="34" charset="0"/>
                          <a:cs typeface="Arial" pitchFamily="34" charset="0"/>
                        </a:rPr>
                        <a:t>practice</a:t>
                      </a:r>
                      <a:r>
                        <a:rPr kumimoji="0" lang="en-US" sz="3200" b="0" i="0" u="none" strike="noStrike" cap="none" normalizeH="0" baseline="0" dirty="0" smtClean="0">
                          <a:ln>
                            <a:noFill/>
                          </a:ln>
                          <a:solidFill>
                            <a:schemeClr val="bg1"/>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Confessing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bg1"/>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40000"/>
                              <a:lumOff val="60000"/>
                            </a:schemeClr>
                          </a:solidFill>
                          <a:effectLst/>
                          <a:latin typeface="Arial" pitchFamily="34" charset="0"/>
                          <a:cs typeface="Arial" pitchFamily="34" charset="0"/>
                        </a:rPr>
                        <a:t>allegiance</a:t>
                      </a:r>
                      <a:r>
                        <a:rPr kumimoji="0" lang="en-US" sz="3200" b="1" i="0" u="none" strike="noStrike" cap="none" normalizeH="0" baseline="0" dirty="0" smtClean="0">
                          <a:ln>
                            <a:noFill/>
                          </a:ln>
                          <a:solidFill>
                            <a:schemeClr val="bg1"/>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to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Being Baptized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Destroys</a:t>
                      </a:r>
                      <a:r>
                        <a:rPr kumimoji="0" lang="en-US" sz="3200" b="0" i="0" u="none" strike="noStrike" cap="none" normalizeH="0" baseline="0" dirty="0" smtClean="0">
                          <a:ln>
                            <a:noFill/>
                          </a:ln>
                          <a:solidFill>
                            <a:schemeClr val="bg1"/>
                          </a:solidFill>
                          <a:effectLst/>
                          <a:latin typeface="Arial" pitchFamily="34" charset="0"/>
                          <a:cs typeface="Arial" pitchFamily="34" charset="0"/>
                        </a:rPr>
                        <a:t>                    </a:t>
                      </a:r>
                      <a:r>
                        <a:rPr kumimoji="0" lang="en-US" sz="3200" b="1" i="0" u="none" strike="noStrike" cap="none" normalizeH="0" baseline="0" dirty="0" smtClean="0">
                          <a:ln>
                            <a:noFill/>
                          </a:ln>
                          <a:solidFill>
                            <a:schemeClr val="tx2">
                              <a:lumMod val="40000"/>
                              <a:lumOff val="60000"/>
                            </a:schemeClr>
                          </a:solidFill>
                          <a:effectLst/>
                          <a:latin typeface="Arial" pitchFamily="34" charset="0"/>
                          <a:cs typeface="Arial" pitchFamily="34" charset="0"/>
                        </a:rPr>
                        <a:t>the guilt </a:t>
                      </a:r>
                      <a:r>
                        <a:rPr kumimoji="0" lang="en-US" sz="32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of 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6408" name="WordArt 24"/>
          <p:cNvSpPr>
            <a:spLocks noChangeArrowheads="1" noChangeShapeType="1" noTextEdit="1"/>
          </p:cNvSpPr>
          <p:nvPr/>
        </p:nvSpPr>
        <p:spPr bwMode="auto">
          <a:xfrm rot="-665093">
            <a:off x="2728917" y="1176169"/>
            <a:ext cx="5396932" cy="3980951"/>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sp3d>
          </a:bodyPr>
          <a:lstStyle/>
          <a:p>
            <a:pPr algn="ctr"/>
            <a:r>
              <a:rPr lang="en-US" sz="3600" kern="10" dirty="0">
                <a:ln w="9525">
                  <a:round/>
                  <a:headEnd/>
                  <a:tailEnd/>
                </a:ln>
                <a:gradFill rotWithShape="1">
                  <a:gsLst>
                    <a:gs pos="0">
                      <a:srgbClr val="707070"/>
                    </a:gs>
                    <a:gs pos="50000">
                      <a:srgbClr val="FFFFFF"/>
                    </a:gs>
                    <a:gs pos="100000">
                      <a:srgbClr val="707070"/>
                    </a:gs>
                  </a:gsLst>
                  <a:lin ang="3360000" scaled="1"/>
                </a:gradFill>
                <a:latin typeface="Impact"/>
              </a:rPr>
              <a:t>Go,</a:t>
            </a:r>
          </a:p>
          <a:p>
            <a:pPr algn="ctr"/>
            <a:r>
              <a:rPr lang="en-US" sz="3600" kern="10" dirty="0">
                <a:ln w="9525">
                  <a:round/>
                  <a:headEnd/>
                  <a:tailEnd/>
                </a:ln>
                <a:gradFill rotWithShape="1">
                  <a:gsLst>
                    <a:gs pos="0">
                      <a:srgbClr val="707070"/>
                    </a:gs>
                    <a:gs pos="50000">
                      <a:srgbClr val="FFFFFF"/>
                    </a:gs>
                    <a:gs pos="100000">
                      <a:srgbClr val="707070"/>
                    </a:gs>
                  </a:gsLst>
                  <a:lin ang="3360000" scaled="1"/>
                </a:gradFill>
                <a:latin typeface="Impact"/>
              </a:rPr>
              <a:t>make disciples</a:t>
            </a:r>
          </a:p>
          <a:p>
            <a:pPr algn="ctr"/>
            <a:r>
              <a:rPr lang="en-US" sz="3600" kern="10" dirty="0">
                <a:ln w="9525">
                  <a:round/>
                  <a:headEnd/>
                  <a:tailEnd/>
                </a:ln>
                <a:gradFill rotWithShape="1">
                  <a:gsLst>
                    <a:gs pos="0">
                      <a:srgbClr val="707070"/>
                    </a:gs>
                    <a:gs pos="50000">
                      <a:srgbClr val="FFFFFF"/>
                    </a:gs>
                    <a:gs pos="100000">
                      <a:srgbClr val="707070"/>
                    </a:gs>
                  </a:gsLst>
                  <a:lin ang="3360000" scaled="1"/>
                </a:gradFill>
                <a:latin typeface="Impact"/>
              </a:rPr>
              <a:t>of all nations</a:t>
            </a:r>
          </a:p>
        </p:txBody>
      </p:sp>
      <p:sp>
        <p:nvSpPr>
          <p:cNvPr id="6" name="Rectangle 3"/>
          <p:cNvSpPr>
            <a:spLocks noGrp="1" noChangeArrowheads="1"/>
          </p:cNvSpPr>
          <p:nvPr>
            <p:ph type="title"/>
          </p:nvPr>
        </p:nvSpPr>
        <p:spPr>
          <a:xfrm>
            <a:off x="457200" y="76200"/>
            <a:ext cx="8229600" cy="1143000"/>
          </a:xfrm>
        </p:spPr>
        <p:txBody>
          <a:bodyPr>
            <a:normAutofit fontScale="90000"/>
          </a:bodyPr>
          <a:lstStyle/>
          <a:p>
            <a:pPr eaLnBrk="1" hangingPunct="1"/>
            <a:r>
              <a:rPr lang="en-US" sz="3600" b="1" u="sng" dirty="0" smtClean="0">
                <a:solidFill>
                  <a:schemeClr val="tx2">
                    <a:lumMod val="20000"/>
                    <a:lumOff val="80000"/>
                  </a:schemeClr>
                </a:solidFill>
                <a:latin typeface="Arial" pitchFamily="34" charset="0"/>
                <a:cs typeface="Arial" pitchFamily="34" charset="0"/>
              </a:rPr>
              <a:t>Why Does Preaching the Gospel Work</a:t>
            </a:r>
            <a:r>
              <a:rPr lang="en-US" sz="3600" b="1" dirty="0" smtClean="0">
                <a:solidFill>
                  <a:schemeClr val="tx2">
                    <a:lumMod val="20000"/>
                    <a:lumOff val="80000"/>
                  </a:schemeClr>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408"/>
                                        </p:tgtEl>
                                        <p:attrNameLst>
                                          <p:attrName>style.visibility</p:attrName>
                                        </p:attrNameLst>
                                      </p:cBhvr>
                                      <p:to>
                                        <p:strVal val="visible"/>
                                      </p:to>
                                    </p:set>
                                    <p:anim calcmode="lin" valueType="num">
                                      <p:cBhvr>
                                        <p:cTn id="7" dur="2000" fill="hold"/>
                                        <p:tgtEl>
                                          <p:spTgt spid="16408"/>
                                        </p:tgtEl>
                                        <p:attrNameLst>
                                          <p:attrName>ppt_w</p:attrName>
                                        </p:attrNameLst>
                                      </p:cBhvr>
                                      <p:tavLst>
                                        <p:tav tm="0">
                                          <p:val>
                                            <p:fltVal val="0"/>
                                          </p:val>
                                        </p:tav>
                                        <p:tav tm="100000">
                                          <p:val>
                                            <p:strVal val="#ppt_w"/>
                                          </p:val>
                                        </p:tav>
                                      </p:tavLst>
                                    </p:anim>
                                    <p:anim calcmode="lin" valueType="num">
                                      <p:cBhvr>
                                        <p:cTn id="8" dur="2000" fill="hold"/>
                                        <p:tgtEl>
                                          <p:spTgt spid="16408"/>
                                        </p:tgtEl>
                                        <p:attrNameLst>
                                          <p:attrName>ppt_h</p:attrName>
                                        </p:attrNameLst>
                                      </p:cBhvr>
                                      <p:tavLst>
                                        <p:tav tm="0">
                                          <p:val>
                                            <p:fltVal val="0"/>
                                          </p:val>
                                        </p:tav>
                                        <p:tav tm="100000">
                                          <p:val>
                                            <p:strVal val="#ppt_h"/>
                                          </p:val>
                                        </p:tav>
                                      </p:tavLst>
                                    </p:anim>
                                    <p:animEffect transition="in" filter="fade">
                                      <p:cBhvr>
                                        <p:cTn id="9" dur="2000"/>
                                        <p:tgtEl>
                                          <p:spTgt spid="16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stock-broker-remorse"/>
          <p:cNvPicPr>
            <a:picLocks noChangeAspect="1" noChangeArrowheads="1"/>
          </p:cNvPicPr>
          <p:nvPr/>
        </p:nvPicPr>
        <p:blipFill>
          <a:blip r:embed="rId3" cstate="print"/>
          <a:srcRect/>
          <a:stretch>
            <a:fillRect/>
          </a:stretch>
        </p:blipFill>
        <p:spPr bwMode="auto">
          <a:xfrm>
            <a:off x="6400800" y="457200"/>
            <a:ext cx="2057400" cy="1733550"/>
          </a:xfrm>
          <a:prstGeom prst="rect">
            <a:avLst/>
          </a:prstGeom>
          <a:noFill/>
          <a:ln w="9525">
            <a:noFill/>
            <a:miter lim="800000"/>
            <a:headEnd/>
            <a:tailEnd/>
          </a:ln>
        </p:spPr>
      </p:pic>
      <p:pic>
        <p:nvPicPr>
          <p:cNvPr id="28676" name="Picture 4" descr="depression_graphic"/>
          <p:cNvPicPr>
            <a:picLocks noChangeAspect="1" noChangeArrowheads="1"/>
          </p:cNvPicPr>
          <p:nvPr/>
        </p:nvPicPr>
        <p:blipFill>
          <a:blip r:embed="rId4" cstate="print"/>
          <a:srcRect/>
          <a:stretch>
            <a:fillRect/>
          </a:stretch>
        </p:blipFill>
        <p:spPr bwMode="auto">
          <a:xfrm>
            <a:off x="3962400" y="3048000"/>
            <a:ext cx="2724150" cy="2752725"/>
          </a:xfrm>
          <a:prstGeom prst="rect">
            <a:avLst/>
          </a:prstGeom>
          <a:noFill/>
          <a:ln w="9525">
            <a:noFill/>
            <a:miter lim="800000"/>
            <a:headEnd/>
            <a:tailEnd/>
          </a:ln>
        </p:spPr>
      </p:pic>
      <p:pic>
        <p:nvPicPr>
          <p:cNvPr id="28677" name="Picture 5" descr="Depression%20from%20defence%20magazine"/>
          <p:cNvPicPr>
            <a:picLocks noChangeAspect="1" noChangeArrowheads="1"/>
          </p:cNvPicPr>
          <p:nvPr/>
        </p:nvPicPr>
        <p:blipFill>
          <a:blip r:embed="rId5" cstate="print"/>
          <a:srcRect/>
          <a:stretch>
            <a:fillRect/>
          </a:stretch>
        </p:blipFill>
        <p:spPr bwMode="auto">
          <a:xfrm>
            <a:off x="381000" y="3429000"/>
            <a:ext cx="3238500" cy="2352675"/>
          </a:xfrm>
          <a:prstGeom prst="rect">
            <a:avLst/>
          </a:prstGeom>
          <a:noFill/>
          <a:ln w="9525">
            <a:noFill/>
            <a:miter lim="800000"/>
            <a:headEnd/>
            <a:tailEnd/>
          </a:ln>
        </p:spPr>
      </p:pic>
      <p:pic>
        <p:nvPicPr>
          <p:cNvPr id="28678" name="Picture 6" descr="med-1044-depression"/>
          <p:cNvPicPr>
            <a:picLocks noChangeAspect="1" noChangeArrowheads="1"/>
          </p:cNvPicPr>
          <p:nvPr/>
        </p:nvPicPr>
        <p:blipFill>
          <a:blip r:embed="rId6" cstate="print"/>
          <a:srcRect/>
          <a:stretch>
            <a:fillRect/>
          </a:stretch>
        </p:blipFill>
        <p:spPr bwMode="auto">
          <a:xfrm>
            <a:off x="3810000" y="457200"/>
            <a:ext cx="2709863" cy="1944688"/>
          </a:xfrm>
          <a:prstGeom prst="rect">
            <a:avLst/>
          </a:prstGeom>
          <a:noFill/>
          <a:ln w="9525">
            <a:noFill/>
            <a:miter lim="800000"/>
            <a:headEnd/>
            <a:tailEnd/>
          </a:ln>
        </p:spPr>
      </p:pic>
      <p:pic>
        <p:nvPicPr>
          <p:cNvPr id="28679" name="Picture 7" descr="Depression"/>
          <p:cNvPicPr>
            <a:picLocks noChangeAspect="1" noChangeArrowheads="1"/>
          </p:cNvPicPr>
          <p:nvPr/>
        </p:nvPicPr>
        <p:blipFill>
          <a:blip r:embed="rId7" cstate="print"/>
          <a:srcRect/>
          <a:stretch>
            <a:fillRect/>
          </a:stretch>
        </p:blipFill>
        <p:spPr bwMode="auto">
          <a:xfrm>
            <a:off x="6858000" y="2362200"/>
            <a:ext cx="1927225" cy="2438400"/>
          </a:xfrm>
          <a:prstGeom prst="rect">
            <a:avLst/>
          </a:prstGeom>
          <a:noFill/>
          <a:ln w="9525">
            <a:noFill/>
            <a:miter lim="800000"/>
            <a:headEnd/>
            <a:tailEnd/>
          </a:ln>
        </p:spPr>
      </p:pic>
      <p:pic>
        <p:nvPicPr>
          <p:cNvPr id="28680" name="Picture 8" descr="depression_test"/>
          <p:cNvPicPr>
            <a:picLocks noChangeAspect="1" noChangeArrowheads="1"/>
          </p:cNvPicPr>
          <p:nvPr/>
        </p:nvPicPr>
        <p:blipFill>
          <a:blip r:embed="rId8" cstate="print"/>
          <a:srcRect/>
          <a:stretch>
            <a:fillRect/>
          </a:stretch>
        </p:blipFill>
        <p:spPr bwMode="auto">
          <a:xfrm>
            <a:off x="6858000" y="3962400"/>
            <a:ext cx="1917700" cy="2505075"/>
          </a:xfrm>
          <a:prstGeom prst="rect">
            <a:avLst/>
          </a:prstGeom>
          <a:noFill/>
          <a:ln w="9525">
            <a:noFill/>
            <a:miter lim="800000"/>
            <a:headEnd/>
            <a:tailEnd/>
          </a:ln>
        </p:spPr>
      </p:pic>
      <p:sp>
        <p:nvSpPr>
          <p:cNvPr id="9" name="TextBox 8"/>
          <p:cNvSpPr txBox="1"/>
          <p:nvPr/>
        </p:nvSpPr>
        <p:spPr>
          <a:xfrm>
            <a:off x="457200" y="914400"/>
            <a:ext cx="3124200" cy="1200329"/>
          </a:xfrm>
          <a:prstGeom prst="rect">
            <a:avLst/>
          </a:prstGeom>
          <a:noFill/>
        </p:spPr>
        <p:txBody>
          <a:bodyPr wrap="square" rtlCol="0">
            <a:spAutoFit/>
          </a:bodyPr>
          <a:lstStyle/>
          <a:p>
            <a:r>
              <a:rPr lang="en-US" sz="3600" b="1" dirty="0" smtClean="0">
                <a:solidFill>
                  <a:schemeClr val="tx2">
                    <a:lumMod val="20000"/>
                    <a:lumOff val="80000"/>
                  </a:schemeClr>
                </a:solidFill>
                <a:latin typeface="Arial" pitchFamily="34" charset="0"/>
                <a:cs typeface="Arial" pitchFamily="34" charset="0"/>
              </a:rPr>
              <a:t>Struggling With Guilt?</a:t>
            </a:r>
            <a:endParaRPr lang="en-US" sz="3600" b="1" dirty="0">
              <a:solidFill>
                <a:schemeClr val="tx2">
                  <a:lumMod val="20000"/>
                  <a:lumOff val="8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2286000"/>
            <a:ext cx="2819400" cy="1676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699" name="Rectangle 3"/>
          <p:cNvSpPr>
            <a:spLocks noChangeArrowheads="1"/>
          </p:cNvSpPr>
          <p:nvPr/>
        </p:nvSpPr>
        <p:spPr bwMode="auto">
          <a:xfrm>
            <a:off x="533400" y="609600"/>
            <a:ext cx="4038600" cy="5570756"/>
          </a:xfrm>
          <a:prstGeom prst="rect">
            <a:avLst/>
          </a:prstGeom>
          <a:noFill/>
          <a:ln w="9525">
            <a:noFill/>
            <a:miter lim="800000"/>
            <a:headEnd/>
            <a:tailEnd/>
          </a:ln>
        </p:spPr>
        <p:txBody>
          <a:bodyPr>
            <a:spAutoFit/>
          </a:bodyPr>
          <a:lstStyle/>
          <a:p>
            <a:r>
              <a:rPr lang="en-US" sz="3200" b="1" dirty="0">
                <a:solidFill>
                  <a:schemeClr val="tx2">
                    <a:lumMod val="40000"/>
                    <a:lumOff val="60000"/>
                  </a:schemeClr>
                </a:solidFill>
                <a:latin typeface="Arial" pitchFamily="34" charset="0"/>
                <a:cs typeface="Arial" pitchFamily="34" charset="0"/>
              </a:rPr>
              <a:t>2 </a:t>
            </a:r>
            <a:r>
              <a:rPr lang="en-US" sz="3200" b="1" dirty="0" smtClean="0">
                <a:solidFill>
                  <a:schemeClr val="tx2">
                    <a:lumMod val="40000"/>
                    <a:lumOff val="60000"/>
                  </a:schemeClr>
                </a:solidFill>
                <a:latin typeface="Arial" pitchFamily="34" charset="0"/>
                <a:cs typeface="Arial" pitchFamily="34" charset="0"/>
              </a:rPr>
              <a:t>Corinthians </a:t>
            </a:r>
            <a:r>
              <a:rPr lang="en-US" sz="3200" b="1" dirty="0">
                <a:solidFill>
                  <a:schemeClr val="tx2">
                    <a:lumMod val="40000"/>
                    <a:lumOff val="60000"/>
                  </a:schemeClr>
                </a:solidFill>
                <a:latin typeface="Arial" pitchFamily="34" charset="0"/>
                <a:cs typeface="Arial" pitchFamily="34" charset="0"/>
              </a:rPr>
              <a:t>5:15</a:t>
            </a:r>
          </a:p>
          <a:p>
            <a:r>
              <a:rPr lang="en-US" sz="3600" i="1" dirty="0" smtClean="0">
                <a:solidFill>
                  <a:schemeClr val="tx2">
                    <a:lumMod val="20000"/>
                    <a:lumOff val="80000"/>
                  </a:schemeClr>
                </a:solidFill>
                <a:latin typeface="Arial" pitchFamily="34" charset="0"/>
                <a:cs typeface="Arial" pitchFamily="34" charset="0"/>
              </a:rPr>
              <a:t>“He </a:t>
            </a:r>
            <a:r>
              <a:rPr lang="en-US" sz="3600" i="1" dirty="0">
                <a:solidFill>
                  <a:schemeClr val="tx2">
                    <a:lumMod val="20000"/>
                    <a:lumOff val="80000"/>
                  </a:schemeClr>
                </a:solidFill>
                <a:latin typeface="Arial" pitchFamily="34" charset="0"/>
                <a:cs typeface="Arial" pitchFamily="34" charset="0"/>
              </a:rPr>
              <a:t>died for all, </a:t>
            </a:r>
          </a:p>
          <a:p>
            <a:r>
              <a:rPr lang="en-US" sz="3600" i="1" dirty="0">
                <a:solidFill>
                  <a:schemeClr val="tx2">
                    <a:lumMod val="20000"/>
                    <a:lumOff val="80000"/>
                  </a:schemeClr>
                </a:solidFill>
                <a:latin typeface="Arial" pitchFamily="34" charset="0"/>
                <a:cs typeface="Arial" pitchFamily="34" charset="0"/>
              </a:rPr>
              <a:t>that they who live should no </a:t>
            </a:r>
          </a:p>
          <a:p>
            <a:r>
              <a:rPr lang="en-US" sz="3600" i="1" dirty="0">
                <a:solidFill>
                  <a:schemeClr val="tx2">
                    <a:lumMod val="20000"/>
                    <a:lumOff val="80000"/>
                  </a:schemeClr>
                </a:solidFill>
                <a:latin typeface="Arial" pitchFamily="34" charset="0"/>
                <a:cs typeface="Arial" pitchFamily="34" charset="0"/>
              </a:rPr>
              <a:t>longer live for themselves, </a:t>
            </a:r>
          </a:p>
          <a:p>
            <a:r>
              <a:rPr lang="en-US" sz="3600" i="1" dirty="0">
                <a:solidFill>
                  <a:schemeClr val="tx2">
                    <a:lumMod val="20000"/>
                    <a:lumOff val="80000"/>
                  </a:schemeClr>
                </a:solidFill>
                <a:latin typeface="Arial" pitchFamily="34" charset="0"/>
                <a:cs typeface="Arial" pitchFamily="34" charset="0"/>
              </a:rPr>
              <a:t>but for Him who died and rose again on their behalf.</a:t>
            </a:r>
            <a:r>
              <a:rPr lang="en-US" i="1" dirty="0">
                <a:solidFill>
                  <a:schemeClr val="tx2">
                    <a:lumMod val="20000"/>
                    <a:lumOff val="80000"/>
                  </a:schemeClr>
                </a:solidFill>
                <a:latin typeface="Arial" pitchFamily="34" charset="0"/>
                <a:cs typeface="Arial" pitchFamily="34" charset="0"/>
              </a:rPr>
              <a:t> </a:t>
            </a:r>
            <a:r>
              <a:rPr lang="en-US" i="1" dirty="0" smtClean="0">
                <a:solidFill>
                  <a:schemeClr val="tx2">
                    <a:lumMod val="20000"/>
                    <a:lumOff val="80000"/>
                  </a:schemeClr>
                </a:solidFill>
                <a:latin typeface="Arial" pitchFamily="34" charset="0"/>
                <a:cs typeface="Arial" pitchFamily="34" charset="0"/>
              </a:rPr>
              <a:t>“</a:t>
            </a:r>
            <a:endParaRPr lang="en-US" i="1" dirty="0">
              <a:solidFill>
                <a:schemeClr val="tx2">
                  <a:lumMod val="20000"/>
                  <a:lumOff val="80000"/>
                </a:schemeClr>
              </a:solidFill>
              <a:latin typeface="Arial" pitchFamily="34" charset="0"/>
              <a:cs typeface="Arial" pitchFamily="34" charset="0"/>
            </a:endParaRPr>
          </a:p>
        </p:txBody>
      </p:sp>
      <p:pic>
        <p:nvPicPr>
          <p:cNvPr id="29700" name="Picture 4" descr="Crucifixion"/>
          <p:cNvPicPr>
            <a:picLocks noChangeAspect="1" noChangeArrowheads="1"/>
          </p:cNvPicPr>
          <p:nvPr/>
        </p:nvPicPr>
        <p:blipFill>
          <a:blip r:embed="rId3" cstate="print"/>
          <a:srcRect/>
          <a:stretch>
            <a:fillRect/>
          </a:stretch>
        </p:blipFill>
        <p:spPr bwMode="auto">
          <a:xfrm>
            <a:off x="4343400" y="304800"/>
            <a:ext cx="3667125" cy="3657600"/>
          </a:xfrm>
          <a:prstGeom prst="rect">
            <a:avLst/>
          </a:prstGeom>
          <a:noFill/>
          <a:ln w="9525">
            <a:noFill/>
            <a:miter lim="800000"/>
            <a:headEnd/>
            <a:tailEnd/>
          </a:ln>
        </p:spPr>
      </p:pic>
      <p:pic>
        <p:nvPicPr>
          <p:cNvPr id="23557" name="Picture 5" descr="Jesus_Resurrection"/>
          <p:cNvPicPr>
            <a:picLocks noChangeAspect="1" noChangeArrowheads="1"/>
          </p:cNvPicPr>
          <p:nvPr/>
        </p:nvPicPr>
        <p:blipFill>
          <a:blip r:embed="rId4" cstate="print"/>
          <a:srcRect/>
          <a:stretch>
            <a:fillRect/>
          </a:stretch>
        </p:blipFill>
        <p:spPr bwMode="auto">
          <a:xfrm>
            <a:off x="5943600" y="2743200"/>
            <a:ext cx="2733675" cy="384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animEffect transition="in" filter="fade">
                                      <p:cBhvr>
                                        <p:cTn id="11"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anxiety_public_speaking"/>
          <p:cNvPicPr>
            <a:picLocks noChangeAspect="1" noChangeArrowheads="1"/>
          </p:cNvPicPr>
          <p:nvPr/>
        </p:nvPicPr>
        <p:blipFill>
          <a:blip r:embed="rId3" cstate="print">
            <a:lum bright="70000" contrast="-70000"/>
          </a:blip>
          <a:srcRect/>
          <a:stretch>
            <a:fillRect/>
          </a:stretch>
        </p:blipFill>
        <p:spPr bwMode="auto">
          <a:xfrm>
            <a:off x="533400" y="2438400"/>
            <a:ext cx="2438400" cy="3886200"/>
          </a:xfrm>
          <a:prstGeom prst="rect">
            <a:avLst/>
          </a:prstGeom>
          <a:noFill/>
          <a:ln w="9525">
            <a:noFill/>
            <a:miter lim="800000"/>
            <a:headEnd/>
            <a:tailEnd/>
          </a:ln>
        </p:spPr>
      </p:pic>
      <p:sp>
        <p:nvSpPr>
          <p:cNvPr id="30724" name="Text Box 4"/>
          <p:cNvSpPr txBox="1">
            <a:spLocks noChangeArrowheads="1"/>
          </p:cNvSpPr>
          <p:nvPr/>
        </p:nvSpPr>
        <p:spPr bwMode="auto">
          <a:xfrm>
            <a:off x="228600" y="381000"/>
            <a:ext cx="8915400" cy="4832092"/>
          </a:xfrm>
          <a:prstGeom prst="rect">
            <a:avLst/>
          </a:prstGeom>
          <a:noFill/>
          <a:ln w="9525">
            <a:noFill/>
            <a:miter lim="800000"/>
            <a:headEnd/>
            <a:tailEnd/>
          </a:ln>
        </p:spPr>
        <p:txBody>
          <a:bodyPr wrap="square">
            <a:spAutoFit/>
          </a:bodyPr>
          <a:lstStyle/>
          <a:p>
            <a:r>
              <a:rPr lang="en-US" sz="2800" dirty="0" smtClean="0">
                <a:solidFill>
                  <a:schemeClr val="tx2">
                    <a:lumMod val="20000"/>
                    <a:lumOff val="80000"/>
                  </a:schemeClr>
                </a:solidFill>
                <a:latin typeface="Arial Narrow" pitchFamily="34" charset="0"/>
                <a:cs typeface="Arial" charset="0"/>
              </a:rPr>
              <a:t>“I don’t know who I am anymore.  I am so scared…</a:t>
            </a:r>
          </a:p>
          <a:p>
            <a:r>
              <a:rPr lang="en-US" sz="2800" dirty="0" smtClean="0">
                <a:solidFill>
                  <a:schemeClr val="tx2">
                    <a:lumMod val="20000"/>
                    <a:lumOff val="80000"/>
                  </a:schemeClr>
                </a:solidFill>
                <a:latin typeface="Arial Narrow" pitchFamily="34" charset="0"/>
                <a:cs typeface="Arial" charset="0"/>
              </a:rPr>
              <a:t>I do what I know is wrong. I have tried to stop – really,</a:t>
            </a:r>
          </a:p>
          <a:p>
            <a:r>
              <a:rPr lang="en-US" sz="2800" dirty="0" smtClean="0">
                <a:solidFill>
                  <a:schemeClr val="tx2">
                    <a:lumMod val="20000"/>
                    <a:lumOff val="80000"/>
                  </a:schemeClr>
                </a:solidFill>
                <a:latin typeface="Arial Narrow" pitchFamily="34" charset="0"/>
                <a:cs typeface="Arial" charset="0"/>
              </a:rPr>
              <a:t>I have. I have cried and sobbed at night. I have prayed and kept journals. I have read books. I am honestly at a loss. I love God,</a:t>
            </a:r>
          </a:p>
          <a:p>
            <a:r>
              <a:rPr lang="en-US" sz="2800" dirty="0" smtClean="0">
                <a:solidFill>
                  <a:schemeClr val="tx2">
                    <a:lumMod val="20000"/>
                    <a:lumOff val="80000"/>
                  </a:schemeClr>
                </a:solidFill>
                <a:latin typeface="Book Antiqua" pitchFamily="18" charset="0"/>
                <a:cs typeface="Arial" charset="0"/>
              </a:rPr>
              <a:t>                                     </a:t>
            </a:r>
            <a:r>
              <a:rPr lang="en-US" sz="2800" dirty="0" smtClean="0">
                <a:solidFill>
                  <a:schemeClr val="tx2">
                    <a:lumMod val="20000"/>
                    <a:lumOff val="80000"/>
                  </a:schemeClr>
                </a:solidFill>
                <a:latin typeface="Arial Narrow" pitchFamily="34" charset="0"/>
                <a:cs typeface="Arial" charset="0"/>
              </a:rPr>
              <a:t>but I cannot continue to ask for </a:t>
            </a:r>
          </a:p>
          <a:p>
            <a:r>
              <a:rPr lang="en-US" sz="2800" dirty="0" smtClean="0">
                <a:solidFill>
                  <a:schemeClr val="tx2">
                    <a:lumMod val="20000"/>
                    <a:lumOff val="80000"/>
                  </a:schemeClr>
                </a:solidFill>
                <a:latin typeface="Arial Narrow" pitchFamily="34" charset="0"/>
                <a:cs typeface="Arial" charset="0"/>
              </a:rPr>
              <a:t>                                         forgiveness over and over and over for</a:t>
            </a:r>
          </a:p>
          <a:p>
            <a:r>
              <a:rPr lang="en-US" sz="2800" dirty="0" smtClean="0">
                <a:solidFill>
                  <a:schemeClr val="tx2">
                    <a:lumMod val="20000"/>
                    <a:lumOff val="80000"/>
                  </a:schemeClr>
                </a:solidFill>
                <a:latin typeface="Arial Narrow" pitchFamily="34" charset="0"/>
                <a:cs typeface="Arial" charset="0"/>
              </a:rPr>
              <a:t>                                         the same thing. I know I need help, but</a:t>
            </a:r>
          </a:p>
          <a:p>
            <a:r>
              <a:rPr lang="en-US" sz="2800" dirty="0" smtClean="0">
                <a:solidFill>
                  <a:schemeClr val="tx2">
                    <a:lumMod val="20000"/>
                    <a:lumOff val="80000"/>
                  </a:schemeClr>
                </a:solidFill>
                <a:latin typeface="Arial Narrow" pitchFamily="34" charset="0"/>
                <a:cs typeface="Arial" charset="0"/>
              </a:rPr>
              <a:t>                                         but I don’t know how to get it. I know</a:t>
            </a:r>
          </a:p>
          <a:p>
            <a:r>
              <a:rPr lang="en-US" sz="2800" dirty="0" smtClean="0">
                <a:solidFill>
                  <a:schemeClr val="tx2">
                    <a:lumMod val="20000"/>
                    <a:lumOff val="80000"/>
                  </a:schemeClr>
                </a:solidFill>
                <a:latin typeface="Arial Narrow" pitchFamily="34" charset="0"/>
                <a:cs typeface="Arial" charset="0"/>
              </a:rPr>
              <a:t>                                         God has so much more planned for my</a:t>
            </a:r>
          </a:p>
          <a:p>
            <a:r>
              <a:rPr lang="en-US" sz="2800" dirty="0" smtClean="0">
                <a:solidFill>
                  <a:schemeClr val="tx2">
                    <a:lumMod val="20000"/>
                    <a:lumOff val="80000"/>
                  </a:schemeClr>
                </a:solidFill>
                <a:latin typeface="Arial Narrow" pitchFamily="34" charset="0"/>
                <a:cs typeface="Arial" charset="0"/>
              </a:rPr>
              <a:t>                                         life than this. But this sin continues to</a:t>
            </a:r>
          </a:p>
          <a:p>
            <a:r>
              <a:rPr lang="en-US" sz="2800" dirty="0" smtClean="0">
                <a:solidFill>
                  <a:schemeClr val="tx2">
                    <a:lumMod val="20000"/>
                    <a:lumOff val="80000"/>
                  </a:schemeClr>
                </a:solidFill>
                <a:latin typeface="Arial Narrow" pitchFamily="34" charset="0"/>
                <a:cs typeface="Arial" charset="0"/>
              </a:rPr>
              <a:t>                                         conquer me.”</a:t>
            </a:r>
            <a:endParaRPr lang="en-US" sz="2800" dirty="0">
              <a:solidFill>
                <a:schemeClr val="tx2">
                  <a:lumMod val="20000"/>
                  <a:lumOff val="80000"/>
                </a:schemeClr>
              </a:solidFill>
              <a:latin typeface="Arial Narrow" pitchFamily="34" charset="0"/>
              <a:cs typeface="Arial" charset="0"/>
            </a:endParaRPr>
          </a:p>
        </p:txBody>
      </p:sp>
      <p:sp>
        <p:nvSpPr>
          <p:cNvPr id="27653" name="Text Box 5"/>
          <p:cNvSpPr txBox="1">
            <a:spLocks noChangeArrowheads="1"/>
          </p:cNvSpPr>
          <p:nvPr/>
        </p:nvSpPr>
        <p:spPr bwMode="auto">
          <a:xfrm>
            <a:off x="502970" y="2362200"/>
            <a:ext cx="2621230" cy="1200329"/>
          </a:xfrm>
          <a:prstGeom prst="rect">
            <a:avLst/>
          </a:prstGeom>
          <a:noFill/>
          <a:ln w="9525">
            <a:noFill/>
            <a:miter lim="800000"/>
            <a:headEnd/>
            <a:tailEnd/>
          </a:ln>
        </p:spPr>
        <p:txBody>
          <a:bodyPr wrap="none">
            <a:spAutoFit/>
          </a:bodyPr>
          <a:lstStyle/>
          <a:p>
            <a:pPr algn="ctr"/>
            <a:r>
              <a:rPr lang="en-US" sz="3600" b="1" dirty="0" smtClean="0">
                <a:solidFill>
                  <a:schemeClr val="tx2">
                    <a:lumMod val="50000"/>
                  </a:schemeClr>
                </a:solidFill>
                <a:latin typeface="Arial" pitchFamily="34" charset="0"/>
                <a:cs typeface="Arial" pitchFamily="34" charset="0"/>
              </a:rPr>
              <a:t>3 Reasons </a:t>
            </a:r>
          </a:p>
          <a:p>
            <a:pPr algn="ctr"/>
            <a:r>
              <a:rPr lang="en-US" sz="3600" b="1" dirty="0" smtClean="0">
                <a:solidFill>
                  <a:schemeClr val="tx2">
                    <a:lumMod val="50000"/>
                  </a:schemeClr>
                </a:solidFill>
                <a:latin typeface="Arial" pitchFamily="34" charset="0"/>
                <a:cs typeface="Arial" pitchFamily="34" charset="0"/>
              </a:rPr>
              <a:t>for </a:t>
            </a:r>
            <a:r>
              <a:rPr lang="en-US" sz="3600" b="1" dirty="0">
                <a:solidFill>
                  <a:schemeClr val="tx2">
                    <a:lumMod val="50000"/>
                  </a:schemeClr>
                </a:solidFill>
                <a:latin typeface="Arial" pitchFamily="34" charset="0"/>
                <a:cs typeface="Arial" pitchFamily="34" charset="0"/>
              </a:rPr>
              <a:t>Failure</a:t>
            </a:r>
          </a:p>
        </p:txBody>
      </p:sp>
      <p:sp>
        <p:nvSpPr>
          <p:cNvPr id="27654" name="Text Box 6"/>
          <p:cNvSpPr txBox="1">
            <a:spLocks noChangeArrowheads="1"/>
          </p:cNvSpPr>
          <p:nvPr/>
        </p:nvSpPr>
        <p:spPr bwMode="auto">
          <a:xfrm>
            <a:off x="583864" y="3733800"/>
            <a:ext cx="2464136" cy="2554545"/>
          </a:xfrm>
          <a:prstGeom prst="rect">
            <a:avLst/>
          </a:prstGeom>
          <a:noFill/>
          <a:ln w="9525">
            <a:noFill/>
            <a:miter lim="800000"/>
            <a:headEnd/>
            <a:tailEnd/>
          </a:ln>
        </p:spPr>
        <p:txBody>
          <a:bodyPr wrap="none">
            <a:spAutoFit/>
          </a:bodyPr>
          <a:lstStyle/>
          <a:p>
            <a:r>
              <a:rPr lang="en-US" sz="3200" b="1" dirty="0">
                <a:solidFill>
                  <a:srgbClr val="0000FF"/>
                </a:solidFill>
                <a:latin typeface="Arial" pitchFamily="34" charset="0"/>
                <a:cs typeface="Arial" pitchFamily="34" charset="0"/>
              </a:rPr>
              <a:t>Wrong…</a:t>
            </a:r>
          </a:p>
          <a:p>
            <a:pPr>
              <a:buFont typeface="Wingdings" pitchFamily="2" charset="2"/>
              <a:buChar char="ü"/>
            </a:pPr>
            <a:r>
              <a:rPr lang="en-US" sz="3200" b="1" dirty="0">
                <a:solidFill>
                  <a:srgbClr val="0000FF"/>
                </a:solidFill>
                <a:latin typeface="Arial" pitchFamily="34" charset="0"/>
                <a:cs typeface="Arial" pitchFamily="34" charset="0"/>
              </a:rPr>
              <a:t> motive</a:t>
            </a:r>
          </a:p>
          <a:p>
            <a:pPr>
              <a:buFont typeface="Wingdings" pitchFamily="2" charset="2"/>
              <a:buChar char="ü"/>
            </a:pPr>
            <a:r>
              <a:rPr lang="en-US" sz="3200" b="1" dirty="0">
                <a:solidFill>
                  <a:srgbClr val="0000FF"/>
                </a:solidFill>
                <a:latin typeface="Arial" pitchFamily="34" charset="0"/>
                <a:cs typeface="Arial" pitchFamily="34" charset="0"/>
              </a:rPr>
              <a:t> standard</a:t>
            </a:r>
          </a:p>
          <a:p>
            <a:pPr>
              <a:buFont typeface="Wingdings" pitchFamily="2" charset="2"/>
              <a:buChar char="ü"/>
            </a:pPr>
            <a:r>
              <a:rPr lang="en-US" sz="3200" b="1" dirty="0">
                <a:solidFill>
                  <a:srgbClr val="0000FF"/>
                </a:solidFill>
                <a:latin typeface="Arial" pitchFamily="34" charset="0"/>
                <a:cs typeface="Arial" pitchFamily="34" charset="0"/>
              </a:rPr>
              <a:t> source </a:t>
            </a:r>
            <a:r>
              <a:rPr lang="en-US" sz="3200" b="1" dirty="0" smtClean="0">
                <a:solidFill>
                  <a:srgbClr val="0000FF"/>
                </a:solidFill>
                <a:latin typeface="Arial" pitchFamily="34" charset="0"/>
                <a:cs typeface="Arial" pitchFamily="34" charset="0"/>
              </a:rPr>
              <a:t>of</a:t>
            </a:r>
            <a:endParaRPr lang="en-US" sz="3200" b="1" dirty="0">
              <a:solidFill>
                <a:srgbClr val="0000FF"/>
              </a:solidFill>
              <a:latin typeface="Arial" pitchFamily="34" charset="0"/>
              <a:cs typeface="Arial" pitchFamily="34" charset="0"/>
            </a:endParaRPr>
          </a:p>
          <a:p>
            <a:r>
              <a:rPr lang="en-US" sz="3200" b="1" dirty="0">
                <a:solidFill>
                  <a:srgbClr val="0000FF"/>
                </a:solidFill>
                <a:latin typeface="Arial" pitchFamily="34" charset="0"/>
                <a:cs typeface="Arial" pitchFamily="34" charset="0"/>
              </a:rPr>
              <a:t>    strength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2000"/>
                                        <p:tgtEl>
                                          <p:spTgt spid="276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3"/>
                                        </p:tgtEl>
                                        <p:attrNameLst>
                                          <p:attrName>style.visibility</p:attrName>
                                        </p:attrNameLst>
                                      </p:cBhvr>
                                      <p:to>
                                        <p:strVal val="visible"/>
                                      </p:to>
                                    </p:set>
                                    <p:animEffect transition="in" filter="fade">
                                      <p:cBhvr>
                                        <p:cTn id="10" dur="2000"/>
                                        <p:tgtEl>
                                          <p:spTgt spid="276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4"/>
                                        </p:tgtEl>
                                        <p:attrNameLst>
                                          <p:attrName>style.visibility</p:attrName>
                                        </p:attrNameLst>
                                      </p:cBhvr>
                                      <p:to>
                                        <p:strVal val="visible"/>
                                      </p:to>
                                    </p:set>
                                    <p:animEffect transition="in" filter="fade">
                                      <p:cBhvr>
                                        <p:cTn id="15"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13" descr="JerusDestr01"/>
          <p:cNvPicPr>
            <a:picLocks noChangeAspect="1" noChangeArrowheads="1"/>
          </p:cNvPicPr>
          <p:nvPr/>
        </p:nvPicPr>
        <p:blipFill>
          <a:blip r:embed="rId3" cstate="print"/>
          <a:srcRect/>
          <a:stretch>
            <a:fillRect/>
          </a:stretch>
        </p:blipFill>
        <p:spPr bwMode="auto">
          <a:xfrm>
            <a:off x="4800600" y="457200"/>
            <a:ext cx="3962400" cy="5867400"/>
          </a:xfrm>
          <a:prstGeom prst="rect">
            <a:avLst/>
          </a:prstGeom>
          <a:noFill/>
          <a:ln w="9525">
            <a:noFill/>
            <a:miter lim="800000"/>
            <a:headEnd/>
            <a:tailEnd/>
          </a:ln>
        </p:spPr>
      </p:pic>
      <p:sp>
        <p:nvSpPr>
          <p:cNvPr id="33802" name="Text Box 10"/>
          <p:cNvSpPr txBox="1">
            <a:spLocks noChangeArrowheads="1"/>
          </p:cNvSpPr>
          <p:nvPr/>
        </p:nvSpPr>
        <p:spPr bwMode="auto">
          <a:xfrm>
            <a:off x="4800600" y="2057400"/>
            <a:ext cx="4343400" cy="1384995"/>
          </a:xfrm>
          <a:prstGeom prst="rect">
            <a:avLst/>
          </a:prstGeom>
          <a:solidFill>
            <a:schemeClr val="tx2">
              <a:lumMod val="50000"/>
              <a:alpha val="74902"/>
            </a:schemeClr>
          </a:solidFill>
          <a:ln w="9525">
            <a:noFill/>
            <a:miter lim="800000"/>
            <a:headEnd/>
            <a:tailEnd/>
          </a:ln>
        </p:spPr>
        <p:txBody>
          <a:bodyPr wrap="square">
            <a:spAutoFit/>
          </a:bodyPr>
          <a:lstStyle/>
          <a:p>
            <a:r>
              <a:rPr lang="en-US" sz="2800" dirty="0">
                <a:solidFill>
                  <a:schemeClr val="bg1"/>
                </a:solidFill>
                <a:latin typeface="Arial Rounded MT Bold" pitchFamily="34" charset="0"/>
              </a:rPr>
              <a:t>   </a:t>
            </a:r>
            <a:r>
              <a:rPr lang="en-US" sz="2800" dirty="0" smtClean="0">
                <a:solidFill>
                  <a:schemeClr val="bg1"/>
                </a:solidFill>
                <a:latin typeface="Arial Rounded MT Bold" pitchFamily="34" charset="0"/>
              </a:rPr>
              <a:t>  </a:t>
            </a:r>
            <a:r>
              <a:rPr lang="en-US" sz="2800" dirty="0" smtClean="0">
                <a:solidFill>
                  <a:schemeClr val="tx2">
                    <a:lumMod val="20000"/>
                    <a:lumOff val="80000"/>
                  </a:schemeClr>
                </a:solidFill>
                <a:latin typeface="Arial Rounded MT Bold" pitchFamily="34" charset="0"/>
              </a:rPr>
              <a:t>30 AD </a:t>
            </a:r>
            <a:r>
              <a:rPr lang="en-US" sz="2800" dirty="0">
                <a:solidFill>
                  <a:schemeClr val="tx2">
                    <a:lumMod val="20000"/>
                    <a:lumOff val="80000"/>
                  </a:schemeClr>
                </a:solidFill>
                <a:latin typeface="Arial Rounded MT Bold" pitchFamily="34" charset="0"/>
              </a:rPr>
              <a:t>Jesus’ words</a:t>
            </a:r>
          </a:p>
          <a:p>
            <a:pPr algn="ctr"/>
            <a:endParaRPr lang="en-US" sz="2800" dirty="0">
              <a:solidFill>
                <a:schemeClr val="bg1"/>
              </a:solidFill>
              <a:latin typeface="Arial Rounded MT Bold" pitchFamily="34" charset="0"/>
            </a:endParaRPr>
          </a:p>
          <a:p>
            <a:pPr algn="ctr"/>
            <a:r>
              <a:rPr lang="en-US" sz="2800" dirty="0">
                <a:solidFill>
                  <a:schemeClr val="bg1"/>
                </a:solidFill>
                <a:latin typeface="Arial Rounded MT Bold" pitchFamily="34" charset="0"/>
              </a:rPr>
              <a:t>  </a:t>
            </a:r>
            <a:r>
              <a:rPr lang="en-US" sz="2800" dirty="0">
                <a:solidFill>
                  <a:schemeClr val="tx2">
                    <a:lumMod val="20000"/>
                    <a:lumOff val="80000"/>
                  </a:schemeClr>
                </a:solidFill>
                <a:latin typeface="Arial Rounded MT Bold" pitchFamily="34" charset="0"/>
              </a:rPr>
              <a:t> 70 AD Jer. destroyed</a:t>
            </a:r>
          </a:p>
        </p:txBody>
      </p:sp>
      <p:sp>
        <p:nvSpPr>
          <p:cNvPr id="33803" name="Text Box 11"/>
          <p:cNvSpPr txBox="1">
            <a:spLocks noChangeArrowheads="1"/>
          </p:cNvSpPr>
          <p:nvPr/>
        </p:nvSpPr>
        <p:spPr bwMode="auto">
          <a:xfrm>
            <a:off x="4419600" y="2438400"/>
            <a:ext cx="4724400" cy="523220"/>
          </a:xfrm>
          <a:prstGeom prst="rect">
            <a:avLst/>
          </a:prstGeom>
          <a:noFill/>
          <a:ln w="9525">
            <a:noFill/>
            <a:miter lim="800000"/>
            <a:headEnd/>
            <a:tailEnd/>
          </a:ln>
        </p:spPr>
        <p:txBody>
          <a:bodyPr>
            <a:spAutoFit/>
          </a:bodyPr>
          <a:lstStyle/>
          <a:p>
            <a:pPr algn="ctr"/>
            <a:r>
              <a:rPr lang="en-US" sz="2800" u="sng" dirty="0">
                <a:solidFill>
                  <a:schemeClr val="accent5"/>
                </a:solidFill>
                <a:latin typeface="Arial Rounded MT Bold" pitchFamily="34" charset="0"/>
              </a:rPr>
              <a:t>+ 40 years to preach</a:t>
            </a:r>
          </a:p>
        </p:txBody>
      </p:sp>
      <p:sp>
        <p:nvSpPr>
          <p:cNvPr id="13" name="TextBox 12"/>
          <p:cNvSpPr txBox="1"/>
          <p:nvPr/>
        </p:nvSpPr>
        <p:spPr>
          <a:xfrm>
            <a:off x="381000" y="3505200"/>
            <a:ext cx="4343400" cy="2677656"/>
          </a:xfrm>
          <a:prstGeom prst="rect">
            <a:avLst/>
          </a:prstGeom>
          <a:solidFill>
            <a:srgbClr val="10253F">
              <a:alpha val="74902"/>
            </a:srgbClr>
          </a:solidFill>
        </p:spPr>
        <p:txBody>
          <a:bodyPr wrap="square" rtlCol="0">
            <a:spAutoFit/>
          </a:bodyPr>
          <a:lstStyle/>
          <a:p>
            <a:r>
              <a:rPr lang="en-US" sz="2800" b="1" dirty="0" smtClean="0">
                <a:solidFill>
                  <a:schemeClr val="accent5"/>
                </a:solidFill>
                <a:latin typeface="Arial Narrow" pitchFamily="34" charset="0"/>
              </a:rPr>
              <a:t>Col.1:23:</a:t>
            </a:r>
            <a:r>
              <a:rPr lang="en-US" sz="2800" dirty="0" smtClean="0">
                <a:latin typeface="Arial Narrow" pitchFamily="34" charset="0"/>
              </a:rPr>
              <a:t> </a:t>
            </a:r>
            <a:r>
              <a:rPr lang="en-US" sz="2800" i="1" dirty="0" smtClean="0">
                <a:solidFill>
                  <a:schemeClr val="tx2">
                    <a:lumMod val="20000"/>
                    <a:lumOff val="80000"/>
                  </a:schemeClr>
                </a:solidFill>
                <a:latin typeface="Arial Narrow" pitchFamily="34" charset="0"/>
              </a:rPr>
              <a:t>“…the </a:t>
            </a:r>
            <a:r>
              <a:rPr lang="en-US" sz="2800" b="1" i="1" u="sng" dirty="0" smtClean="0">
                <a:solidFill>
                  <a:schemeClr val="tx2">
                    <a:lumMod val="20000"/>
                    <a:lumOff val="80000"/>
                  </a:schemeClr>
                </a:solidFill>
                <a:latin typeface="Arial Narrow" pitchFamily="34" charset="0"/>
              </a:rPr>
              <a:t>hope of the gospel</a:t>
            </a:r>
            <a:r>
              <a:rPr lang="en-US" sz="2800" i="1" dirty="0" smtClean="0">
                <a:solidFill>
                  <a:schemeClr val="tx2">
                    <a:lumMod val="20000"/>
                    <a:lumOff val="80000"/>
                  </a:schemeClr>
                </a:solidFill>
                <a:latin typeface="Arial Narrow" pitchFamily="34" charset="0"/>
              </a:rPr>
              <a:t> which you heard, </a:t>
            </a:r>
            <a:r>
              <a:rPr lang="en-US" sz="2800" b="1" i="1" dirty="0" smtClean="0">
                <a:solidFill>
                  <a:schemeClr val="tx2">
                    <a:lumMod val="20000"/>
                    <a:lumOff val="80000"/>
                  </a:schemeClr>
                </a:solidFill>
                <a:latin typeface="Arial Narrow" pitchFamily="34" charset="0"/>
              </a:rPr>
              <a:t>which was preached</a:t>
            </a:r>
            <a:r>
              <a:rPr lang="en-US" sz="2800" i="1" dirty="0" smtClean="0">
                <a:solidFill>
                  <a:schemeClr val="tx2">
                    <a:lumMod val="20000"/>
                    <a:lumOff val="80000"/>
                  </a:schemeClr>
                </a:solidFill>
                <a:latin typeface="Arial Narrow" pitchFamily="34" charset="0"/>
              </a:rPr>
              <a:t> to every creature under heaven, of which I, Paul, became a minister.”</a:t>
            </a:r>
            <a:endParaRPr lang="en-US" sz="2800" i="1" dirty="0">
              <a:solidFill>
                <a:schemeClr val="tx2">
                  <a:lumMod val="20000"/>
                  <a:lumOff val="80000"/>
                </a:schemeClr>
              </a:solidFill>
              <a:latin typeface="Arial Narrow" pitchFamily="34" charset="0"/>
            </a:endParaRPr>
          </a:p>
        </p:txBody>
      </p:sp>
      <p:sp>
        <p:nvSpPr>
          <p:cNvPr id="14" name="Rectangle 13"/>
          <p:cNvSpPr/>
          <p:nvPr/>
        </p:nvSpPr>
        <p:spPr>
          <a:xfrm rot="19404760">
            <a:off x="2975096" y="4232665"/>
            <a:ext cx="2265364" cy="1015663"/>
          </a:xfrm>
          <a:prstGeom prst="rect">
            <a:avLst/>
          </a:prstGeom>
          <a:noFill/>
        </p:spPr>
        <p:txBody>
          <a:bodyPr wrap="none" lIns="91440" tIns="45720" rIns="91440" bIns="45720">
            <a:spAutoFit/>
          </a:bodyPr>
          <a:lstStyle/>
          <a:p>
            <a:pPr algn="ctr"/>
            <a:r>
              <a:rPr lang="en-US" sz="6000" b="1" cap="none" spc="0" dirty="0" smtClean="0">
                <a:ln w="1905"/>
                <a:solidFill>
                  <a:schemeClr val="tx2">
                    <a:lumMod val="40000"/>
                    <a:lumOff val="60000"/>
                  </a:schemeClr>
                </a:solidFill>
                <a:effectLst>
                  <a:innerShdw blurRad="69850" dist="43180" dir="5400000">
                    <a:srgbClr val="000000">
                      <a:alpha val="65000"/>
                    </a:srgbClr>
                  </a:innerShdw>
                </a:effectLst>
              </a:rPr>
              <a:t>63 AD </a:t>
            </a:r>
            <a:endParaRPr lang="en-US" sz="6000" b="1" cap="none" spc="0" dirty="0">
              <a:ln w="1905"/>
              <a:solidFill>
                <a:schemeClr val="tx2">
                  <a:lumMod val="40000"/>
                  <a:lumOff val="60000"/>
                </a:schemeClr>
              </a:solidFill>
              <a:effectLst>
                <a:innerShdw blurRad="69850" dist="43180" dir="5400000">
                  <a:srgbClr val="000000">
                    <a:alpha val="65000"/>
                  </a:srgbClr>
                </a:innerShdw>
              </a:effectLst>
            </a:endParaRPr>
          </a:p>
        </p:txBody>
      </p:sp>
      <p:sp>
        <p:nvSpPr>
          <p:cNvPr id="10" name="Rectangle 9"/>
          <p:cNvSpPr/>
          <p:nvPr/>
        </p:nvSpPr>
        <p:spPr>
          <a:xfrm>
            <a:off x="304800" y="685800"/>
            <a:ext cx="4419600" cy="2677656"/>
          </a:xfrm>
          <a:prstGeom prst="rect">
            <a:avLst/>
          </a:prstGeom>
          <a:solidFill>
            <a:srgbClr val="10253F">
              <a:alpha val="74902"/>
            </a:srgbClr>
          </a:solidFill>
        </p:spPr>
        <p:txBody>
          <a:bodyPr wrap="square">
            <a:spAutoFit/>
          </a:bodyPr>
          <a:lstStyle/>
          <a:p>
            <a:r>
              <a:rPr lang="en-US" sz="2800" b="1" u="sng" dirty="0" smtClean="0">
                <a:solidFill>
                  <a:schemeClr val="accent5"/>
                </a:solidFill>
                <a:latin typeface="Arial Narrow" pitchFamily="34" charset="0"/>
              </a:rPr>
              <a:t>Matt. 24:14</a:t>
            </a:r>
            <a:r>
              <a:rPr lang="en-US" sz="2800" b="1" dirty="0" smtClean="0">
                <a:solidFill>
                  <a:schemeClr val="accent5"/>
                </a:solidFill>
                <a:latin typeface="Arial Narrow" pitchFamily="34" charset="0"/>
              </a:rPr>
              <a:t>: </a:t>
            </a:r>
            <a:r>
              <a:rPr lang="en-US" sz="2800" b="1" i="1" dirty="0" smtClean="0">
                <a:solidFill>
                  <a:schemeClr val="tx2">
                    <a:lumMod val="20000"/>
                    <a:lumOff val="80000"/>
                  </a:schemeClr>
                </a:solidFill>
                <a:latin typeface="Arial Narrow" pitchFamily="34" charset="0"/>
              </a:rPr>
              <a:t>“</a:t>
            </a:r>
            <a:r>
              <a:rPr lang="en-US" sz="2800" i="1" dirty="0" smtClean="0">
                <a:solidFill>
                  <a:schemeClr val="tx2">
                    <a:lumMod val="20000"/>
                    <a:lumOff val="80000"/>
                  </a:schemeClr>
                </a:solidFill>
                <a:latin typeface="Arial Narrow" pitchFamily="34" charset="0"/>
              </a:rPr>
              <a:t>And this gospel of the kingdom will be preached in the</a:t>
            </a:r>
            <a:r>
              <a:rPr lang="en-US" sz="2800" i="1" dirty="0" smtClean="0">
                <a:solidFill>
                  <a:schemeClr val="bg1"/>
                </a:solidFill>
                <a:latin typeface="Arial Narrow" pitchFamily="34" charset="0"/>
              </a:rPr>
              <a:t> </a:t>
            </a:r>
            <a:r>
              <a:rPr lang="en-US" sz="2800" b="1" i="1" u="sng" dirty="0" smtClean="0">
                <a:solidFill>
                  <a:schemeClr val="tx2">
                    <a:lumMod val="20000"/>
                    <a:lumOff val="80000"/>
                  </a:schemeClr>
                </a:solidFill>
                <a:latin typeface="Arial Narrow" pitchFamily="34" charset="0"/>
              </a:rPr>
              <a:t>whole world as a testimony to all nations,</a:t>
            </a:r>
            <a:r>
              <a:rPr lang="en-US" sz="2800" i="1" u="sng" dirty="0" smtClean="0">
                <a:solidFill>
                  <a:schemeClr val="bg1"/>
                </a:solidFill>
                <a:latin typeface="Arial Narrow" pitchFamily="34" charset="0"/>
              </a:rPr>
              <a:t> </a:t>
            </a:r>
            <a:r>
              <a:rPr lang="en-US" sz="2800" i="1" dirty="0" smtClean="0">
                <a:solidFill>
                  <a:schemeClr val="tx2">
                    <a:lumMod val="20000"/>
                    <a:lumOff val="80000"/>
                  </a:schemeClr>
                </a:solidFill>
                <a:latin typeface="Arial Narrow" pitchFamily="34" charset="0"/>
              </a:rPr>
              <a:t>and then the end </a:t>
            </a:r>
            <a:r>
              <a:rPr lang="en-US" sz="2800" b="1" i="1" dirty="0" smtClean="0">
                <a:solidFill>
                  <a:schemeClr val="accent5"/>
                </a:solidFill>
                <a:latin typeface="Arial Narrow" pitchFamily="34" charset="0"/>
              </a:rPr>
              <a:t>[Jerusalem’s destruction]</a:t>
            </a:r>
            <a:r>
              <a:rPr lang="en-US" sz="2800" b="1" i="1" dirty="0" smtClean="0">
                <a:solidFill>
                  <a:schemeClr val="tx2">
                    <a:lumMod val="60000"/>
                    <a:lumOff val="40000"/>
                  </a:schemeClr>
                </a:solidFill>
                <a:latin typeface="Arial Narrow" pitchFamily="34" charset="0"/>
              </a:rPr>
              <a:t> </a:t>
            </a:r>
            <a:r>
              <a:rPr lang="en-US" sz="2800" i="1" dirty="0" smtClean="0">
                <a:solidFill>
                  <a:schemeClr val="tx2">
                    <a:lumMod val="20000"/>
                    <a:lumOff val="80000"/>
                  </a:schemeClr>
                </a:solidFill>
                <a:latin typeface="Arial Narrow" pitchFamily="34" charset="0"/>
              </a:rPr>
              <a:t>will come.” </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fade">
                                      <p:cBhvr>
                                        <p:cTn id="7" dur="1000"/>
                                        <p:tgtEl>
                                          <p:spTgt spid="33802"/>
                                        </p:tgtEl>
                                      </p:cBhvr>
                                    </p:animEffect>
                                    <p:anim calcmode="lin" valueType="num">
                                      <p:cBhvr>
                                        <p:cTn id="8" dur="1000" fill="hold"/>
                                        <p:tgtEl>
                                          <p:spTgt spid="33802"/>
                                        </p:tgtEl>
                                        <p:attrNameLst>
                                          <p:attrName>ppt_x</p:attrName>
                                        </p:attrNameLst>
                                      </p:cBhvr>
                                      <p:tavLst>
                                        <p:tav tm="0">
                                          <p:val>
                                            <p:strVal val="#ppt_x"/>
                                          </p:val>
                                        </p:tav>
                                        <p:tav tm="100000">
                                          <p:val>
                                            <p:strVal val="#ppt_x"/>
                                          </p:val>
                                        </p:tav>
                                      </p:tavLst>
                                    </p:anim>
                                    <p:anim calcmode="lin" valueType="num">
                                      <p:cBhvr>
                                        <p:cTn id="9" dur="1000" fill="hold"/>
                                        <p:tgtEl>
                                          <p:spTgt spid="338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803"/>
                                        </p:tgtEl>
                                        <p:attrNameLst>
                                          <p:attrName>style.visibility</p:attrName>
                                        </p:attrNameLst>
                                      </p:cBhvr>
                                      <p:to>
                                        <p:strVal val="visible"/>
                                      </p:to>
                                    </p:set>
                                    <p:animEffect transition="in" filter="fade">
                                      <p:cBhvr>
                                        <p:cTn id="14" dur="2000"/>
                                        <p:tgtEl>
                                          <p:spTgt spid="33803"/>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36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P spid="3380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0px-Mediterranian_Sea_16"/>
          <p:cNvPicPr>
            <a:picLocks noChangeAspect="1" noChangeArrowheads="1"/>
          </p:cNvPicPr>
          <p:nvPr/>
        </p:nvPicPr>
        <p:blipFill>
          <a:blip r:embed="rId3" cstate="print"/>
          <a:srcRect/>
          <a:stretch>
            <a:fillRect/>
          </a:stretch>
        </p:blipFill>
        <p:spPr bwMode="auto">
          <a:xfrm>
            <a:off x="0" y="0"/>
            <a:ext cx="9296400" cy="6973888"/>
          </a:xfrm>
          <a:prstGeom prst="rect">
            <a:avLst/>
          </a:prstGeom>
          <a:noFill/>
          <a:ln w="9525">
            <a:noFill/>
            <a:miter lim="800000"/>
            <a:headEnd/>
            <a:tailEnd/>
          </a:ln>
        </p:spPr>
      </p:pic>
      <p:sp>
        <p:nvSpPr>
          <p:cNvPr id="35843" name="Oval 3"/>
          <p:cNvSpPr>
            <a:spLocks noChangeArrowheads="1"/>
          </p:cNvSpPr>
          <p:nvPr/>
        </p:nvSpPr>
        <p:spPr bwMode="auto">
          <a:xfrm>
            <a:off x="0" y="1905000"/>
            <a:ext cx="1600200" cy="1676400"/>
          </a:xfrm>
          <a:prstGeom prst="ellipse">
            <a:avLst/>
          </a:prstGeom>
          <a:noFill/>
          <a:ln w="57150">
            <a:solidFill>
              <a:schemeClr val="accent3">
                <a:lumMod val="75000"/>
              </a:schemeClr>
            </a:solidFill>
            <a:round/>
            <a:headEnd/>
            <a:tailEnd/>
          </a:ln>
        </p:spPr>
        <p:txBody>
          <a:bodyPr wrap="none" anchor="ctr"/>
          <a:lstStyle/>
          <a:p>
            <a:endParaRPr lang="en-US"/>
          </a:p>
        </p:txBody>
      </p:sp>
      <p:sp>
        <p:nvSpPr>
          <p:cNvPr id="6148" name="Oval 4"/>
          <p:cNvSpPr>
            <a:spLocks noChangeArrowheads="1"/>
          </p:cNvSpPr>
          <p:nvPr/>
        </p:nvSpPr>
        <p:spPr bwMode="auto">
          <a:xfrm>
            <a:off x="4114800" y="2819400"/>
            <a:ext cx="228600" cy="228600"/>
          </a:xfrm>
          <a:prstGeom prst="ellipse">
            <a:avLst/>
          </a:prstGeom>
          <a:solidFill>
            <a:schemeClr val="accent3">
              <a:lumMod val="60000"/>
              <a:lumOff val="40000"/>
            </a:schemeClr>
          </a:solidFill>
          <a:ln w="9525">
            <a:solidFill>
              <a:schemeClr val="accent3">
                <a:lumMod val="75000"/>
              </a:schemeClr>
            </a:solidFill>
            <a:round/>
            <a:headEnd/>
            <a:tailEnd/>
          </a:ln>
        </p:spPr>
        <p:txBody>
          <a:bodyPr wrap="none" anchor="ctr"/>
          <a:lstStyle/>
          <a:p>
            <a:endParaRPr lang="en-US">
              <a:solidFill>
                <a:schemeClr val="accent3">
                  <a:lumMod val="40000"/>
                  <a:lumOff val="60000"/>
                </a:schemeClr>
              </a:solidFill>
            </a:endParaRPr>
          </a:p>
        </p:txBody>
      </p:sp>
      <p:sp>
        <p:nvSpPr>
          <p:cNvPr id="6149" name="Oval 5"/>
          <p:cNvSpPr>
            <a:spLocks noChangeArrowheads="1"/>
          </p:cNvSpPr>
          <p:nvPr/>
        </p:nvSpPr>
        <p:spPr bwMode="auto">
          <a:xfrm>
            <a:off x="7543800" y="3124200"/>
            <a:ext cx="914400" cy="685800"/>
          </a:xfrm>
          <a:prstGeom prst="ellipse">
            <a:avLst/>
          </a:prstGeom>
          <a:noFill/>
          <a:ln w="57150">
            <a:solidFill>
              <a:schemeClr val="accent3">
                <a:lumMod val="75000"/>
              </a:schemeClr>
            </a:solidFill>
            <a:round/>
            <a:headEnd/>
            <a:tailEnd/>
          </a:ln>
        </p:spPr>
        <p:txBody>
          <a:bodyPr wrap="none" anchor="ctr"/>
          <a:lstStyle/>
          <a:p>
            <a:endParaRPr lang="en-US"/>
          </a:p>
        </p:txBody>
      </p:sp>
      <p:sp>
        <p:nvSpPr>
          <p:cNvPr id="6150" name="Oval 6"/>
          <p:cNvSpPr>
            <a:spLocks noChangeArrowheads="1"/>
          </p:cNvSpPr>
          <p:nvPr/>
        </p:nvSpPr>
        <p:spPr bwMode="auto">
          <a:xfrm>
            <a:off x="5867400" y="3429000"/>
            <a:ext cx="228600" cy="152400"/>
          </a:xfrm>
          <a:prstGeom prst="ellipse">
            <a:avLst/>
          </a:prstGeom>
          <a:solidFill>
            <a:schemeClr val="accent3">
              <a:lumMod val="60000"/>
              <a:lumOff val="40000"/>
            </a:schemeClr>
          </a:solidFill>
          <a:ln w="57150">
            <a:solidFill>
              <a:schemeClr val="accent3">
                <a:lumMod val="75000"/>
              </a:schemeClr>
            </a:solidFill>
            <a:round/>
            <a:headEnd/>
            <a:tailEnd/>
          </a:ln>
        </p:spPr>
        <p:txBody>
          <a:bodyPr wrap="none" anchor="ctr"/>
          <a:lstStyle/>
          <a:p>
            <a:endParaRPr lang="en-US">
              <a:solidFill>
                <a:schemeClr val="accent3">
                  <a:lumMod val="40000"/>
                  <a:lumOff val="60000"/>
                </a:schemeClr>
              </a:solidFill>
            </a:endParaRPr>
          </a:p>
        </p:txBody>
      </p:sp>
      <p:sp>
        <p:nvSpPr>
          <p:cNvPr id="6151" name="Oval 7"/>
          <p:cNvSpPr>
            <a:spLocks noChangeArrowheads="1"/>
          </p:cNvSpPr>
          <p:nvPr/>
        </p:nvSpPr>
        <p:spPr bwMode="auto">
          <a:xfrm>
            <a:off x="7467600" y="3657600"/>
            <a:ext cx="228600" cy="152400"/>
          </a:xfrm>
          <a:prstGeom prst="ellipse">
            <a:avLst/>
          </a:prstGeom>
          <a:noFill/>
          <a:ln w="57150">
            <a:solidFill>
              <a:srgbClr val="FF0000"/>
            </a:solidFill>
            <a:round/>
            <a:headEnd/>
            <a:tailEnd/>
          </a:ln>
        </p:spPr>
        <p:txBody>
          <a:bodyPr wrap="none" anchor="ctr"/>
          <a:lstStyle/>
          <a:p>
            <a:endParaRPr lang="en-US"/>
          </a:p>
        </p:txBody>
      </p:sp>
      <p:sp>
        <p:nvSpPr>
          <p:cNvPr id="6152" name="Oval 8"/>
          <p:cNvSpPr>
            <a:spLocks noChangeArrowheads="1"/>
          </p:cNvSpPr>
          <p:nvPr/>
        </p:nvSpPr>
        <p:spPr bwMode="auto">
          <a:xfrm>
            <a:off x="3733800" y="3581400"/>
            <a:ext cx="838200" cy="533400"/>
          </a:xfrm>
          <a:prstGeom prst="ellipse">
            <a:avLst/>
          </a:prstGeom>
          <a:noFill/>
          <a:ln w="38100">
            <a:solidFill>
              <a:schemeClr val="accent3">
                <a:lumMod val="75000"/>
              </a:schemeClr>
            </a:solidFill>
            <a:round/>
            <a:headEnd/>
            <a:tailEnd/>
          </a:ln>
        </p:spPr>
        <p:txBody>
          <a:bodyPr wrap="none" anchor="ctr"/>
          <a:lstStyle/>
          <a:p>
            <a:endParaRPr lang="en-US">
              <a:solidFill>
                <a:schemeClr val="accent3">
                  <a:lumMod val="40000"/>
                  <a:lumOff val="60000"/>
                </a:schemeClr>
              </a:solidFill>
            </a:endParaRPr>
          </a:p>
        </p:txBody>
      </p:sp>
      <p:sp>
        <p:nvSpPr>
          <p:cNvPr id="6153" name="Oval 9"/>
          <p:cNvSpPr>
            <a:spLocks noChangeArrowheads="1"/>
          </p:cNvSpPr>
          <p:nvPr/>
        </p:nvSpPr>
        <p:spPr bwMode="auto">
          <a:xfrm>
            <a:off x="7772400" y="3962400"/>
            <a:ext cx="457200" cy="457200"/>
          </a:xfrm>
          <a:prstGeom prst="ellipse">
            <a:avLst/>
          </a:prstGeom>
          <a:noFill/>
          <a:ln w="57150">
            <a:solidFill>
              <a:srgbClr val="FF0000"/>
            </a:solidFill>
            <a:round/>
            <a:headEnd/>
            <a:tailEnd/>
          </a:ln>
        </p:spPr>
        <p:txBody>
          <a:bodyPr wrap="none" anchor="ctr"/>
          <a:lstStyle/>
          <a:p>
            <a:endParaRPr lang="en-US"/>
          </a:p>
        </p:txBody>
      </p:sp>
      <p:sp>
        <p:nvSpPr>
          <p:cNvPr id="6154" name="Oval 10"/>
          <p:cNvSpPr>
            <a:spLocks noChangeArrowheads="1"/>
          </p:cNvSpPr>
          <p:nvPr/>
        </p:nvSpPr>
        <p:spPr bwMode="auto">
          <a:xfrm flipH="1" flipV="1">
            <a:off x="8534400" y="3733800"/>
            <a:ext cx="609600" cy="533400"/>
          </a:xfrm>
          <a:prstGeom prst="ellipse">
            <a:avLst/>
          </a:prstGeom>
          <a:noFill/>
          <a:ln w="57150">
            <a:solidFill>
              <a:srgbClr val="FF0000"/>
            </a:solidFill>
            <a:round/>
            <a:headEnd/>
            <a:tailEnd/>
          </a:ln>
        </p:spPr>
        <p:txBody>
          <a:bodyPr wrap="none" anchor="ctr"/>
          <a:lstStyle/>
          <a:p>
            <a:endParaRPr lang="en-US"/>
          </a:p>
        </p:txBody>
      </p:sp>
      <p:sp>
        <p:nvSpPr>
          <p:cNvPr id="6155" name="Oval 11"/>
          <p:cNvSpPr>
            <a:spLocks noChangeArrowheads="1"/>
          </p:cNvSpPr>
          <p:nvPr/>
        </p:nvSpPr>
        <p:spPr bwMode="auto">
          <a:xfrm>
            <a:off x="6172200" y="4191000"/>
            <a:ext cx="533400" cy="457200"/>
          </a:xfrm>
          <a:prstGeom prst="ellipse">
            <a:avLst/>
          </a:prstGeom>
          <a:noFill/>
          <a:ln w="57150">
            <a:solidFill>
              <a:srgbClr val="FF0000"/>
            </a:solidFill>
            <a:round/>
            <a:headEnd/>
            <a:tailEnd/>
          </a:ln>
        </p:spPr>
        <p:txBody>
          <a:bodyPr wrap="none" anchor="ctr"/>
          <a:lstStyle/>
          <a:p>
            <a:endParaRPr lang="en-US"/>
          </a:p>
        </p:txBody>
      </p:sp>
      <p:sp>
        <p:nvSpPr>
          <p:cNvPr id="6156" name="Oval 12"/>
          <p:cNvSpPr>
            <a:spLocks noChangeArrowheads="1"/>
          </p:cNvSpPr>
          <p:nvPr/>
        </p:nvSpPr>
        <p:spPr bwMode="auto">
          <a:xfrm flipV="1">
            <a:off x="5791200" y="3657600"/>
            <a:ext cx="304800" cy="228600"/>
          </a:xfrm>
          <a:prstGeom prst="ellipse">
            <a:avLst/>
          </a:prstGeom>
          <a:noFill/>
          <a:ln w="57150">
            <a:solidFill>
              <a:srgbClr val="FF0000"/>
            </a:solidFill>
            <a:round/>
            <a:headEnd/>
            <a:tailEnd/>
          </a:ln>
        </p:spPr>
        <p:txBody>
          <a:bodyPr wrap="none" anchor="ctr"/>
          <a:lstStyle/>
          <a:p>
            <a:endParaRPr lang="en-US"/>
          </a:p>
        </p:txBody>
      </p:sp>
      <p:sp>
        <p:nvSpPr>
          <p:cNvPr id="6157" name="Oval 13"/>
          <p:cNvSpPr>
            <a:spLocks noChangeArrowheads="1"/>
          </p:cNvSpPr>
          <p:nvPr/>
        </p:nvSpPr>
        <p:spPr bwMode="auto">
          <a:xfrm>
            <a:off x="6553200" y="2895600"/>
            <a:ext cx="914400" cy="914400"/>
          </a:xfrm>
          <a:prstGeom prst="ellipse">
            <a:avLst/>
          </a:prstGeom>
          <a:noFill/>
          <a:ln w="57150">
            <a:solidFill>
              <a:schemeClr val="accent3">
                <a:lumMod val="75000"/>
              </a:schemeClr>
            </a:solidFill>
            <a:round/>
            <a:headEnd/>
            <a:tailEnd/>
          </a:ln>
        </p:spPr>
        <p:txBody>
          <a:bodyPr wrap="none" anchor="ctr"/>
          <a:lstStyle/>
          <a:p>
            <a:endParaRPr lang="en-US">
              <a:solidFill>
                <a:schemeClr val="accent3">
                  <a:lumMod val="40000"/>
                  <a:lumOff val="60000"/>
                </a:schemeClr>
              </a:solidFill>
            </a:endParaRPr>
          </a:p>
        </p:txBody>
      </p:sp>
      <p:sp>
        <p:nvSpPr>
          <p:cNvPr id="6158" name="Oval 14"/>
          <p:cNvSpPr>
            <a:spLocks noChangeArrowheads="1"/>
          </p:cNvSpPr>
          <p:nvPr/>
        </p:nvSpPr>
        <p:spPr bwMode="auto">
          <a:xfrm>
            <a:off x="4038600" y="4191000"/>
            <a:ext cx="304800" cy="228600"/>
          </a:xfrm>
          <a:prstGeom prst="ellipse">
            <a:avLst/>
          </a:prstGeom>
          <a:noFill/>
          <a:ln w="38100">
            <a:solidFill>
              <a:srgbClr val="FF0000"/>
            </a:solidFill>
            <a:round/>
            <a:headEnd/>
            <a:tailEnd/>
          </a:ln>
        </p:spPr>
        <p:txBody>
          <a:bodyPr wrap="none" anchor="ctr"/>
          <a:lstStyle/>
          <a:p>
            <a:endParaRPr lang="en-US"/>
          </a:p>
        </p:txBody>
      </p:sp>
      <p:sp>
        <p:nvSpPr>
          <p:cNvPr id="6159" name="Oval 15"/>
          <p:cNvSpPr>
            <a:spLocks noChangeArrowheads="1"/>
          </p:cNvSpPr>
          <p:nvPr/>
        </p:nvSpPr>
        <p:spPr bwMode="auto">
          <a:xfrm>
            <a:off x="5181600" y="2590800"/>
            <a:ext cx="990600" cy="762000"/>
          </a:xfrm>
          <a:prstGeom prst="ellipse">
            <a:avLst/>
          </a:prstGeom>
          <a:noFill/>
          <a:ln w="38100">
            <a:solidFill>
              <a:schemeClr val="accent3">
                <a:lumMod val="75000"/>
              </a:schemeClr>
            </a:solidFill>
            <a:round/>
            <a:headEnd/>
            <a:tailEnd/>
          </a:ln>
        </p:spPr>
        <p:txBody>
          <a:bodyPr wrap="none" anchor="ctr"/>
          <a:lstStyle/>
          <a:p>
            <a:endParaRPr lang="en-US" dirty="0">
              <a:solidFill>
                <a:schemeClr val="accent3">
                  <a:lumMod val="40000"/>
                  <a:lumOff val="60000"/>
                </a:schemeClr>
              </a:solidFill>
            </a:endParaRPr>
          </a:p>
        </p:txBody>
      </p:sp>
      <p:sp>
        <p:nvSpPr>
          <p:cNvPr id="6160" name="Text Box 16"/>
          <p:cNvSpPr txBox="1">
            <a:spLocks noChangeArrowheads="1"/>
          </p:cNvSpPr>
          <p:nvPr/>
        </p:nvSpPr>
        <p:spPr bwMode="auto">
          <a:xfrm>
            <a:off x="4096508" y="76200"/>
            <a:ext cx="3608680" cy="1015663"/>
          </a:xfrm>
          <a:prstGeom prst="rect">
            <a:avLst/>
          </a:prstGeom>
          <a:noFill/>
          <a:ln w="9525">
            <a:noFill/>
            <a:miter lim="800000"/>
            <a:headEnd/>
            <a:tailEnd/>
          </a:ln>
        </p:spPr>
        <p:txBody>
          <a:bodyPr wrap="none">
            <a:spAutoFit/>
          </a:bodyPr>
          <a:lstStyle/>
          <a:p>
            <a:r>
              <a:rPr lang="en-US" sz="3000" b="1" dirty="0">
                <a:solidFill>
                  <a:schemeClr val="accent3">
                    <a:lumMod val="40000"/>
                    <a:lumOff val="60000"/>
                  </a:schemeClr>
                </a:solidFill>
                <a:latin typeface="Arial" pitchFamily="34" charset="0"/>
                <a:cs typeface="Arial" pitchFamily="34" charset="0"/>
              </a:rPr>
              <a:t>Where Paul would </a:t>
            </a:r>
          </a:p>
          <a:p>
            <a:r>
              <a:rPr lang="en-US" sz="3000" b="1" dirty="0" smtClean="0">
                <a:solidFill>
                  <a:schemeClr val="accent3">
                    <a:lumMod val="40000"/>
                    <a:lumOff val="60000"/>
                  </a:schemeClr>
                </a:solidFill>
                <a:latin typeface="Arial" pitchFamily="34" charset="0"/>
                <a:cs typeface="Arial" pitchFamily="34" charset="0"/>
              </a:rPr>
              <a:t>spread </a:t>
            </a:r>
            <a:r>
              <a:rPr lang="en-US" sz="3000" b="1" dirty="0">
                <a:solidFill>
                  <a:schemeClr val="accent3">
                    <a:lumMod val="40000"/>
                    <a:lumOff val="60000"/>
                  </a:schemeClr>
                </a:solidFill>
                <a:latin typeface="Arial" pitchFamily="34" charset="0"/>
                <a:cs typeface="Arial" pitchFamily="34" charset="0"/>
              </a:rPr>
              <a:t>the Gospel</a:t>
            </a:r>
          </a:p>
        </p:txBody>
      </p:sp>
      <p:sp>
        <p:nvSpPr>
          <p:cNvPr id="6161" name="Text Box 17"/>
          <p:cNvSpPr txBox="1">
            <a:spLocks noChangeArrowheads="1"/>
          </p:cNvSpPr>
          <p:nvPr/>
        </p:nvSpPr>
        <p:spPr bwMode="auto">
          <a:xfrm>
            <a:off x="457200" y="4329113"/>
            <a:ext cx="5350567" cy="2554545"/>
          </a:xfrm>
          <a:prstGeom prst="rect">
            <a:avLst/>
          </a:prstGeom>
          <a:noFill/>
          <a:ln w="9525">
            <a:noFill/>
            <a:miter lim="800000"/>
            <a:headEnd/>
            <a:tailEnd/>
          </a:ln>
        </p:spPr>
        <p:txBody>
          <a:bodyPr wrap="none">
            <a:spAutoFit/>
          </a:bodyPr>
          <a:lstStyle/>
          <a:p>
            <a:r>
              <a:rPr lang="en-US" sz="3200" dirty="0">
                <a:latin typeface="Arial Rounded MT Bold" pitchFamily="34" charset="0"/>
              </a:rPr>
              <a:t>3 missionary </a:t>
            </a:r>
          </a:p>
          <a:p>
            <a:r>
              <a:rPr lang="en-US" sz="3200" dirty="0">
                <a:latin typeface="Arial Rounded MT Bold" pitchFamily="34" charset="0"/>
              </a:rPr>
              <a:t>journeys</a:t>
            </a:r>
          </a:p>
          <a:p>
            <a:r>
              <a:rPr lang="en-US" sz="3200" dirty="0">
                <a:solidFill>
                  <a:schemeClr val="bg1"/>
                </a:solidFill>
                <a:latin typeface="Arial Rounded MT Bold" pitchFamily="34" charset="0"/>
              </a:rPr>
              <a:t>    </a:t>
            </a:r>
            <a:r>
              <a:rPr lang="en-US" sz="3200" dirty="0">
                <a:latin typeface="Arial Rounded MT Bold" pitchFamily="34" charset="0"/>
              </a:rPr>
              <a:t>1</a:t>
            </a:r>
            <a:r>
              <a:rPr lang="en-US" sz="3200" baseline="30000" dirty="0">
                <a:latin typeface="Arial Rounded MT Bold" pitchFamily="34" charset="0"/>
              </a:rPr>
              <a:t>st</a:t>
            </a:r>
            <a:r>
              <a:rPr lang="en-US" sz="3200" dirty="0">
                <a:latin typeface="Arial Rounded MT Bold" pitchFamily="34" charset="0"/>
              </a:rPr>
              <a:t> Galatia</a:t>
            </a:r>
          </a:p>
          <a:p>
            <a:r>
              <a:rPr lang="en-US" sz="3200" dirty="0">
                <a:latin typeface="Arial Rounded MT Bold" pitchFamily="34" charset="0"/>
              </a:rPr>
              <a:t>    2</a:t>
            </a:r>
            <a:r>
              <a:rPr lang="en-US" sz="3200" baseline="30000" dirty="0">
                <a:latin typeface="Arial Rounded MT Bold" pitchFamily="34" charset="0"/>
              </a:rPr>
              <a:t>nd</a:t>
            </a:r>
            <a:r>
              <a:rPr lang="en-US" sz="3200" dirty="0">
                <a:latin typeface="Arial Rounded MT Bold" pitchFamily="34" charset="0"/>
              </a:rPr>
              <a:t> Macedonia &amp; Achaia</a:t>
            </a:r>
          </a:p>
          <a:p>
            <a:r>
              <a:rPr lang="en-US" sz="3200" dirty="0">
                <a:latin typeface="Arial Rounded MT Bold" pitchFamily="34" charset="0"/>
              </a:rPr>
              <a:t>    </a:t>
            </a:r>
            <a:r>
              <a:rPr lang="en-US" sz="3200" dirty="0">
                <a:solidFill>
                  <a:schemeClr val="tx2">
                    <a:lumMod val="50000"/>
                  </a:schemeClr>
                </a:solidFill>
                <a:latin typeface="Arial Rounded MT Bold" pitchFamily="34" charset="0"/>
              </a:rPr>
              <a:t>3</a:t>
            </a:r>
            <a:r>
              <a:rPr lang="en-US" sz="3200" baseline="30000" dirty="0">
                <a:solidFill>
                  <a:schemeClr val="tx2">
                    <a:lumMod val="50000"/>
                  </a:schemeClr>
                </a:solidFill>
                <a:latin typeface="Arial Rounded MT Bold" pitchFamily="34" charset="0"/>
              </a:rPr>
              <a:t>rd</a:t>
            </a:r>
            <a:r>
              <a:rPr lang="en-US" sz="3200" dirty="0">
                <a:solidFill>
                  <a:schemeClr val="tx2">
                    <a:lumMod val="50000"/>
                  </a:schemeClr>
                </a:solidFill>
                <a:latin typeface="Arial Rounded MT Bold" pitchFamily="34" charset="0"/>
              </a:rPr>
              <a:t> Asia</a:t>
            </a:r>
          </a:p>
        </p:txBody>
      </p:sp>
      <p:sp>
        <p:nvSpPr>
          <p:cNvPr id="6162" name="Oval 21"/>
          <p:cNvSpPr>
            <a:spLocks noChangeArrowheads="1"/>
          </p:cNvSpPr>
          <p:nvPr/>
        </p:nvSpPr>
        <p:spPr bwMode="auto">
          <a:xfrm>
            <a:off x="8382000" y="4724400"/>
            <a:ext cx="76200" cy="152400"/>
          </a:xfrm>
          <a:prstGeom prst="ellipse">
            <a:avLst/>
          </a:prstGeom>
          <a:noFill/>
          <a:ln w="57150">
            <a:solidFill>
              <a:srgbClr val="0000FF"/>
            </a:solidFill>
            <a:round/>
            <a:headEnd/>
            <a:tailEnd/>
          </a:ln>
        </p:spPr>
        <p:txBody>
          <a:bodyPr wrap="none" anchor="ctr"/>
          <a:lstStyle/>
          <a:p>
            <a:endParaRPr lang="en-US"/>
          </a:p>
        </p:txBody>
      </p:sp>
      <p:sp>
        <p:nvSpPr>
          <p:cNvPr id="6163" name="Oval 22"/>
          <p:cNvSpPr>
            <a:spLocks noChangeArrowheads="1"/>
          </p:cNvSpPr>
          <p:nvPr/>
        </p:nvSpPr>
        <p:spPr bwMode="auto">
          <a:xfrm flipH="1" flipV="1">
            <a:off x="8382000" y="4191000"/>
            <a:ext cx="533400" cy="914400"/>
          </a:xfrm>
          <a:prstGeom prst="ellipse">
            <a:avLst/>
          </a:prstGeom>
          <a:noFill/>
          <a:ln w="57150">
            <a:solidFill>
              <a:srgbClr val="FF0000"/>
            </a:solidFill>
            <a:round/>
            <a:headEnd/>
            <a:tailEnd/>
          </a:ln>
        </p:spPr>
        <p:txBody>
          <a:bodyPr wrap="none" anchor="ctr"/>
          <a:lstStyle/>
          <a:p>
            <a:endParaRPr lang="en-US"/>
          </a:p>
        </p:txBody>
      </p:sp>
      <p:sp>
        <p:nvSpPr>
          <p:cNvPr id="35863" name="Rectangle 23"/>
          <p:cNvSpPr>
            <a:spLocks noChangeArrowheads="1"/>
          </p:cNvSpPr>
          <p:nvPr/>
        </p:nvSpPr>
        <p:spPr bwMode="auto">
          <a:xfrm>
            <a:off x="304800" y="3657600"/>
            <a:ext cx="8839200" cy="2677656"/>
          </a:xfrm>
          <a:prstGeom prst="rect">
            <a:avLst/>
          </a:prstGeom>
          <a:solidFill>
            <a:schemeClr val="tx2">
              <a:lumMod val="50000"/>
            </a:schemeClr>
          </a:solidFill>
          <a:ln w="38100">
            <a:solidFill>
              <a:schemeClr val="accent3">
                <a:lumMod val="40000"/>
                <a:lumOff val="60000"/>
              </a:schemeClr>
            </a:solidFill>
            <a:miter lim="800000"/>
            <a:headEnd/>
            <a:tailEnd/>
          </a:ln>
        </p:spPr>
        <p:txBody>
          <a:bodyPr>
            <a:spAutoFit/>
          </a:bodyPr>
          <a:lstStyle/>
          <a:p>
            <a:r>
              <a:rPr lang="en-US" sz="2400" b="1" u="sng" dirty="0" smtClean="0">
                <a:solidFill>
                  <a:schemeClr val="accent3">
                    <a:lumMod val="40000"/>
                    <a:lumOff val="60000"/>
                  </a:schemeClr>
                </a:solidFill>
                <a:latin typeface="Arial" pitchFamily="34" charset="0"/>
                <a:cs typeface="Arial" pitchFamily="34" charset="0"/>
              </a:rPr>
              <a:t>Romans </a:t>
            </a:r>
            <a:r>
              <a:rPr lang="en-US" sz="2400" b="1" u="sng" dirty="0">
                <a:solidFill>
                  <a:schemeClr val="accent3">
                    <a:lumMod val="40000"/>
                    <a:lumOff val="60000"/>
                  </a:schemeClr>
                </a:solidFill>
                <a:latin typeface="Arial" pitchFamily="34" charset="0"/>
                <a:cs typeface="Arial" pitchFamily="34" charset="0"/>
              </a:rPr>
              <a:t>15:20-24</a:t>
            </a:r>
          </a:p>
          <a:p>
            <a:r>
              <a:rPr lang="en-US" sz="2400" i="1" dirty="0" smtClean="0">
                <a:solidFill>
                  <a:schemeClr val="accent3">
                    <a:lumMod val="60000"/>
                    <a:lumOff val="40000"/>
                  </a:schemeClr>
                </a:solidFill>
                <a:latin typeface="Arial" pitchFamily="34" charset="0"/>
                <a:cs typeface="Arial" pitchFamily="34" charset="0"/>
              </a:rPr>
              <a:t>“It </a:t>
            </a:r>
            <a:r>
              <a:rPr lang="en-US" sz="2400" i="1" dirty="0">
                <a:solidFill>
                  <a:schemeClr val="accent3">
                    <a:lumMod val="60000"/>
                    <a:lumOff val="40000"/>
                  </a:schemeClr>
                </a:solidFill>
                <a:latin typeface="Arial" pitchFamily="34" charset="0"/>
                <a:cs typeface="Arial" pitchFamily="34" charset="0"/>
              </a:rPr>
              <a:t>has always been my ambition to preach the gospel where Christ was not known, so that I would not be building on someone else's </a:t>
            </a:r>
            <a:r>
              <a:rPr lang="en-US" sz="2400" i="1" dirty="0" smtClean="0">
                <a:solidFill>
                  <a:schemeClr val="accent3">
                    <a:lumMod val="60000"/>
                    <a:lumOff val="40000"/>
                  </a:schemeClr>
                </a:solidFill>
                <a:latin typeface="Arial" pitchFamily="34" charset="0"/>
                <a:cs typeface="Arial" pitchFamily="34" charset="0"/>
              </a:rPr>
              <a:t>foundation...But </a:t>
            </a:r>
            <a:r>
              <a:rPr lang="en-US" sz="2400" i="1" dirty="0">
                <a:solidFill>
                  <a:schemeClr val="accent3">
                    <a:lumMod val="60000"/>
                    <a:lumOff val="40000"/>
                  </a:schemeClr>
                </a:solidFill>
                <a:latin typeface="Arial" pitchFamily="34" charset="0"/>
                <a:cs typeface="Arial" pitchFamily="34" charset="0"/>
              </a:rPr>
              <a:t>now that there is no more place for me to work in these regions, and since I have been longing for many years to see you, </a:t>
            </a:r>
            <a:r>
              <a:rPr lang="en-US" sz="2400" i="1" dirty="0" smtClean="0">
                <a:solidFill>
                  <a:schemeClr val="accent3">
                    <a:lumMod val="60000"/>
                    <a:lumOff val="40000"/>
                  </a:schemeClr>
                </a:solidFill>
                <a:latin typeface="Arial" pitchFamily="34" charset="0"/>
                <a:cs typeface="Arial" pitchFamily="34" charset="0"/>
              </a:rPr>
              <a:t>I </a:t>
            </a:r>
            <a:r>
              <a:rPr lang="en-US" sz="2400" i="1" dirty="0">
                <a:solidFill>
                  <a:schemeClr val="accent3">
                    <a:lumMod val="60000"/>
                    <a:lumOff val="40000"/>
                  </a:schemeClr>
                </a:solidFill>
                <a:latin typeface="Arial" pitchFamily="34" charset="0"/>
                <a:cs typeface="Arial" pitchFamily="34" charset="0"/>
              </a:rPr>
              <a:t>plan to do so when I go to </a:t>
            </a:r>
            <a:r>
              <a:rPr lang="en-US" sz="2400" i="1" dirty="0" smtClean="0">
                <a:solidFill>
                  <a:schemeClr val="accent3">
                    <a:lumMod val="60000"/>
                    <a:lumOff val="40000"/>
                  </a:schemeClr>
                </a:solidFill>
                <a:latin typeface="Arial" pitchFamily="34" charset="0"/>
                <a:cs typeface="Arial" pitchFamily="34" charset="0"/>
              </a:rPr>
              <a:t>Spain…” .</a:t>
            </a:r>
            <a:endParaRPr lang="en-US" sz="2400" i="1" dirty="0">
              <a:solidFill>
                <a:schemeClr val="accent3">
                  <a:lumMod val="60000"/>
                  <a:lumOff val="40000"/>
                </a:schemeClr>
              </a:solidFill>
              <a:latin typeface="Arial" pitchFamily="34" charset="0"/>
              <a:cs typeface="Arial" pitchFamily="34" charset="0"/>
            </a:endParaRPr>
          </a:p>
        </p:txBody>
      </p:sp>
      <p:sp>
        <p:nvSpPr>
          <p:cNvPr id="35864" name="Text Box 24"/>
          <p:cNvSpPr txBox="1">
            <a:spLocks noChangeArrowheads="1"/>
          </p:cNvSpPr>
          <p:nvPr/>
        </p:nvSpPr>
        <p:spPr bwMode="auto">
          <a:xfrm>
            <a:off x="1812925" y="1181100"/>
            <a:ext cx="6583854" cy="1077218"/>
          </a:xfrm>
          <a:prstGeom prst="rect">
            <a:avLst/>
          </a:prstGeom>
          <a:noFill/>
          <a:ln w="9525">
            <a:noFill/>
            <a:miter lim="800000"/>
            <a:headEnd/>
            <a:tailEnd/>
          </a:ln>
        </p:spPr>
        <p:txBody>
          <a:bodyPr wrap="none">
            <a:spAutoFit/>
          </a:bodyPr>
          <a:lstStyle/>
          <a:p>
            <a:r>
              <a:rPr lang="en-US" sz="3200" b="1" dirty="0">
                <a:solidFill>
                  <a:schemeClr val="accent3">
                    <a:lumMod val="40000"/>
                    <a:lumOff val="60000"/>
                  </a:schemeClr>
                </a:solidFill>
                <a:latin typeface="Arial" pitchFamily="34" charset="0"/>
                <a:cs typeface="Arial" pitchFamily="34" charset="0"/>
              </a:rPr>
              <a:t>Remember! </a:t>
            </a:r>
            <a:r>
              <a:rPr lang="en-US" sz="3200" b="1" dirty="0" smtClean="0">
                <a:solidFill>
                  <a:schemeClr val="accent3">
                    <a:lumMod val="40000"/>
                    <a:lumOff val="60000"/>
                  </a:schemeClr>
                </a:solidFill>
                <a:latin typeface="Arial" pitchFamily="34" charset="0"/>
                <a:cs typeface="Arial" pitchFamily="34" charset="0"/>
              </a:rPr>
              <a:t>The </a:t>
            </a:r>
            <a:r>
              <a:rPr lang="en-US" sz="3200" b="1" dirty="0">
                <a:solidFill>
                  <a:schemeClr val="accent3">
                    <a:lumMod val="40000"/>
                    <a:lumOff val="60000"/>
                  </a:schemeClr>
                </a:solidFill>
                <a:latin typeface="Arial" pitchFamily="34" charset="0"/>
                <a:cs typeface="Arial" pitchFamily="34" charset="0"/>
              </a:rPr>
              <a:t>Lord personally </a:t>
            </a:r>
          </a:p>
          <a:p>
            <a:r>
              <a:rPr lang="en-US" sz="3200" b="1" dirty="0">
                <a:solidFill>
                  <a:schemeClr val="accent3">
                    <a:lumMod val="40000"/>
                    <a:lumOff val="60000"/>
                  </a:schemeClr>
                </a:solidFill>
                <a:latin typeface="Arial" pitchFamily="34" charset="0"/>
                <a:cs typeface="Arial" pitchFamily="34" charset="0"/>
              </a:rPr>
              <a:t>trained 12 other apostles.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63"/>
                                        </p:tgtEl>
                                        <p:attrNameLst>
                                          <p:attrName>style.visibility</p:attrName>
                                        </p:attrNameLst>
                                      </p:cBhvr>
                                      <p:to>
                                        <p:strVal val="visible"/>
                                      </p:to>
                                    </p:set>
                                    <p:animEffect transition="in" filter="fade">
                                      <p:cBhvr>
                                        <p:cTn id="7" dur="1000"/>
                                        <p:tgtEl>
                                          <p:spTgt spid="35863"/>
                                        </p:tgtEl>
                                      </p:cBhvr>
                                    </p:animEffect>
                                    <p:anim calcmode="lin" valueType="num">
                                      <p:cBhvr>
                                        <p:cTn id="8" dur="1000" fill="hold"/>
                                        <p:tgtEl>
                                          <p:spTgt spid="35863"/>
                                        </p:tgtEl>
                                        <p:attrNameLst>
                                          <p:attrName>ppt_x</p:attrName>
                                        </p:attrNameLst>
                                      </p:cBhvr>
                                      <p:tavLst>
                                        <p:tav tm="0">
                                          <p:val>
                                            <p:strVal val="#ppt_x"/>
                                          </p:val>
                                        </p:tav>
                                        <p:tav tm="100000">
                                          <p:val>
                                            <p:strVal val="#ppt_x"/>
                                          </p:val>
                                        </p:tav>
                                      </p:tavLst>
                                    </p:anim>
                                    <p:anim calcmode="lin" valueType="num">
                                      <p:cBhvr>
                                        <p:cTn id="9" dur="1000" fill="hold"/>
                                        <p:tgtEl>
                                          <p:spTgt spid="358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5843"/>
                                        </p:tgtEl>
                                        <p:attrNameLst>
                                          <p:attrName>style.visibility</p:attrName>
                                        </p:attrNameLst>
                                      </p:cBhvr>
                                      <p:to>
                                        <p:strVal val="visible"/>
                                      </p:to>
                                    </p:set>
                                    <p:anim calcmode="lin" valueType="num">
                                      <p:cBhvr>
                                        <p:cTn id="14" dur="500" fill="hold"/>
                                        <p:tgtEl>
                                          <p:spTgt spid="35843"/>
                                        </p:tgtEl>
                                        <p:attrNameLst>
                                          <p:attrName>ppt_w</p:attrName>
                                        </p:attrNameLst>
                                      </p:cBhvr>
                                      <p:tavLst>
                                        <p:tav tm="0">
                                          <p:val>
                                            <p:fltVal val="0"/>
                                          </p:val>
                                        </p:tav>
                                        <p:tav tm="100000">
                                          <p:val>
                                            <p:strVal val="#ppt_w"/>
                                          </p:val>
                                        </p:tav>
                                      </p:tavLst>
                                    </p:anim>
                                    <p:anim calcmode="lin" valueType="num">
                                      <p:cBhvr>
                                        <p:cTn id="15" dur="500" fill="hold"/>
                                        <p:tgtEl>
                                          <p:spTgt spid="35843"/>
                                        </p:tgtEl>
                                        <p:attrNameLst>
                                          <p:attrName>ppt_h</p:attrName>
                                        </p:attrNameLst>
                                      </p:cBhvr>
                                      <p:tavLst>
                                        <p:tav tm="0">
                                          <p:val>
                                            <p:fltVal val="0"/>
                                          </p:val>
                                        </p:tav>
                                        <p:tav tm="100000">
                                          <p:val>
                                            <p:strVal val="#ppt_h"/>
                                          </p:val>
                                        </p:tav>
                                      </p:tavLst>
                                    </p:anim>
                                    <p:animEffect transition="in" filter="fade">
                                      <p:cBhvr>
                                        <p:cTn id="16" dur="500"/>
                                        <p:tgtEl>
                                          <p:spTgt spid="3584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5864">
                                            <p:txEl>
                                              <p:pRg st="0" end="0"/>
                                            </p:txEl>
                                          </p:spTgt>
                                        </p:tgtEl>
                                        <p:attrNameLst>
                                          <p:attrName>style.visibility</p:attrName>
                                        </p:attrNameLst>
                                      </p:cBhvr>
                                      <p:to>
                                        <p:strVal val="visible"/>
                                      </p:to>
                                    </p:set>
                                    <p:anim calcmode="lin" valueType="num">
                                      <p:cBhvr>
                                        <p:cTn id="21" dur="500" fill="hold"/>
                                        <p:tgtEl>
                                          <p:spTgt spid="3586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586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5864">
                                            <p:txEl>
                                              <p:pRg st="0" end="0"/>
                                            </p:txEl>
                                          </p:spTgt>
                                        </p:tgtEl>
                                      </p:cBhvr>
                                    </p:animEffect>
                                  </p:childTnLst>
                                </p:cTn>
                              </p:par>
                              <p:par>
                                <p:cTn id="24" presetID="53" presetClass="entr" presetSubtype="0" fill="hold" nodeType="withEffect">
                                  <p:stCondLst>
                                    <p:cond delay="0"/>
                                  </p:stCondLst>
                                  <p:childTnLst>
                                    <p:set>
                                      <p:cBhvr>
                                        <p:cTn id="25" dur="1" fill="hold">
                                          <p:stCondLst>
                                            <p:cond delay="0"/>
                                          </p:stCondLst>
                                        </p:cTn>
                                        <p:tgtEl>
                                          <p:spTgt spid="35864">
                                            <p:txEl>
                                              <p:pRg st="1" end="1"/>
                                            </p:txEl>
                                          </p:spTgt>
                                        </p:tgtEl>
                                        <p:attrNameLst>
                                          <p:attrName>style.visibility</p:attrName>
                                        </p:attrNameLst>
                                      </p:cBhvr>
                                      <p:to>
                                        <p:strVal val="visible"/>
                                      </p:to>
                                    </p:set>
                                    <p:anim calcmode="lin" valueType="num">
                                      <p:cBhvr>
                                        <p:cTn id="26" dur="500" fill="hold"/>
                                        <p:tgtEl>
                                          <p:spTgt spid="35864">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5864">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58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838200"/>
          </a:xfrm>
        </p:spPr>
        <p:txBody>
          <a:bodyPr/>
          <a:lstStyle/>
          <a:p>
            <a:pPr eaLnBrk="1" hangingPunct="1"/>
            <a:r>
              <a:rPr lang="en-US" sz="3200" b="1" dirty="0" smtClean="0">
                <a:solidFill>
                  <a:schemeClr val="tx2">
                    <a:lumMod val="20000"/>
                    <a:lumOff val="80000"/>
                  </a:schemeClr>
                </a:solidFill>
                <a:latin typeface="Arial" pitchFamily="34" charset="0"/>
                <a:cs typeface="Arial" pitchFamily="34" charset="0"/>
              </a:rPr>
              <a:t>http://desip.igc.org/populationmaps.html</a:t>
            </a:r>
          </a:p>
        </p:txBody>
      </p:sp>
      <p:sp>
        <p:nvSpPr>
          <p:cNvPr id="7171" name="Rectangle 3"/>
          <p:cNvSpPr>
            <a:spLocks noChangeArrowheads="1"/>
          </p:cNvSpPr>
          <p:nvPr/>
        </p:nvSpPr>
        <p:spPr bwMode="auto">
          <a:xfrm>
            <a:off x="0" y="2286000"/>
            <a:ext cx="9144000" cy="0"/>
          </a:xfrm>
          <a:prstGeom prst="rect">
            <a:avLst/>
          </a:prstGeom>
          <a:noFill/>
          <a:ln w="9525">
            <a:noFill/>
            <a:miter lim="800000"/>
            <a:headEnd/>
            <a:tailEnd/>
          </a:ln>
        </p:spPr>
        <p:txBody>
          <a:bodyPr wrap="none" anchor="ctr">
            <a:spAutoFit/>
          </a:bodyPr>
          <a:lstStyle/>
          <a:p>
            <a:endParaRPr lang="en-US"/>
          </a:p>
        </p:txBody>
      </p:sp>
      <p:sp>
        <p:nvSpPr>
          <p:cNvPr id="37892" name="Rectangle 4"/>
          <p:cNvSpPr>
            <a:spLocks noChangeArrowheads="1"/>
          </p:cNvSpPr>
          <p:nvPr/>
        </p:nvSpPr>
        <p:spPr bwMode="auto">
          <a:xfrm>
            <a:off x="4479925" y="3932238"/>
            <a:ext cx="184150" cy="641350"/>
          </a:xfrm>
          <a:prstGeom prst="rect">
            <a:avLst/>
          </a:prstGeom>
          <a:noFill/>
          <a:ln w="9525">
            <a:noFill/>
            <a:miter lim="800000"/>
            <a:headEnd/>
            <a:tailEnd/>
          </a:ln>
        </p:spPr>
        <p:txBody>
          <a:bodyPr wrap="none" anchor="ctr">
            <a:spAutoFit/>
          </a:bodyPr>
          <a:lstStyle/>
          <a:p>
            <a:pPr algn="ctr"/>
            <a:endParaRPr lang="en-US"/>
          </a:p>
          <a:p>
            <a:pPr algn="ctr" eaLnBrk="0" hangingPunct="0"/>
            <a:endParaRPr lang="en-US"/>
          </a:p>
        </p:txBody>
      </p:sp>
      <p:sp>
        <p:nvSpPr>
          <p:cNvPr id="37895" name="Text Box 7"/>
          <p:cNvSpPr txBox="1">
            <a:spLocks noChangeArrowheads="1"/>
          </p:cNvSpPr>
          <p:nvPr/>
        </p:nvSpPr>
        <p:spPr bwMode="auto">
          <a:xfrm>
            <a:off x="4724400" y="5334000"/>
            <a:ext cx="2789238" cy="519113"/>
          </a:xfrm>
          <a:prstGeom prst="rect">
            <a:avLst/>
          </a:prstGeom>
          <a:solidFill>
            <a:schemeClr val="tx1"/>
          </a:solidFill>
          <a:ln w="9525">
            <a:noFill/>
            <a:miter lim="800000"/>
            <a:headEnd/>
            <a:tailEnd/>
          </a:ln>
        </p:spPr>
        <p:txBody>
          <a:bodyPr wrap="none">
            <a:spAutoFit/>
          </a:bodyPr>
          <a:lstStyle/>
          <a:p>
            <a:r>
              <a:rPr lang="en-US" sz="2800">
                <a:solidFill>
                  <a:schemeClr val="bg1"/>
                </a:solidFill>
                <a:latin typeface="Arial Rounded MT Bold" pitchFamily="34" charset="0"/>
              </a:rPr>
              <a:t>www.unrv.com</a:t>
            </a:r>
          </a:p>
        </p:txBody>
      </p:sp>
      <p:sp>
        <p:nvSpPr>
          <p:cNvPr id="37896" name="Text Box 8"/>
          <p:cNvSpPr txBox="1">
            <a:spLocks noChangeArrowheads="1"/>
          </p:cNvSpPr>
          <p:nvPr/>
        </p:nvSpPr>
        <p:spPr bwMode="auto">
          <a:xfrm>
            <a:off x="381000" y="1295400"/>
            <a:ext cx="8153400" cy="4893647"/>
          </a:xfrm>
          <a:prstGeom prst="rect">
            <a:avLst/>
          </a:prstGeom>
          <a:solidFill>
            <a:schemeClr val="tx2">
              <a:lumMod val="50000"/>
            </a:schemeClr>
          </a:solidFill>
          <a:ln w="9525">
            <a:noFill/>
            <a:miter lim="800000"/>
            <a:headEnd/>
            <a:tailEnd/>
          </a:ln>
        </p:spPr>
        <p:txBody>
          <a:bodyPr wrap="square">
            <a:spAutoFit/>
          </a:bodyPr>
          <a:lstStyle/>
          <a:p>
            <a:r>
              <a:rPr lang="en-US" sz="2600" dirty="0" smtClean="0">
                <a:solidFill>
                  <a:schemeClr val="tx2">
                    <a:lumMod val="20000"/>
                    <a:lumOff val="80000"/>
                  </a:schemeClr>
                </a:solidFill>
                <a:latin typeface="Arial Narrow" pitchFamily="34" charset="0"/>
              </a:rPr>
              <a:t>“The population of the world circa AD 1 has been considered to be between 200 and 300 million people.  In that same period, the population of the early empire under Augustus has been placed at about 45 million. Using 300 million as the world benchmark, the population of the Empire under Augustus would've made up about 15% of the world's population. Of this 45 million people, Augustus declared within in his own census information that:</a:t>
            </a:r>
            <a:br>
              <a:rPr lang="en-US" sz="2600" dirty="0" smtClean="0">
                <a:solidFill>
                  <a:schemeClr val="tx2">
                    <a:lumMod val="20000"/>
                    <a:lumOff val="80000"/>
                  </a:schemeClr>
                </a:solidFill>
                <a:latin typeface="Arial Narrow" pitchFamily="34" charset="0"/>
              </a:rPr>
            </a:br>
            <a:r>
              <a:rPr lang="en-US" sz="2600" dirty="0" smtClean="0">
                <a:solidFill>
                  <a:schemeClr val="tx2">
                    <a:lumMod val="20000"/>
                    <a:lumOff val="80000"/>
                  </a:schemeClr>
                </a:solidFill>
                <a:latin typeface="Arial Narrow" pitchFamily="34" charset="0"/>
              </a:rPr>
              <a:t/>
            </a:r>
            <a:br>
              <a:rPr lang="en-US" sz="2600" dirty="0" smtClean="0">
                <a:solidFill>
                  <a:schemeClr val="tx2">
                    <a:lumMod val="20000"/>
                    <a:lumOff val="80000"/>
                  </a:schemeClr>
                </a:solidFill>
                <a:latin typeface="Arial Narrow" pitchFamily="34" charset="0"/>
              </a:rPr>
            </a:br>
            <a:r>
              <a:rPr lang="en-US" sz="2600" dirty="0" smtClean="0">
                <a:solidFill>
                  <a:schemeClr val="tx2">
                    <a:lumMod val="20000"/>
                    <a:lumOff val="80000"/>
                  </a:schemeClr>
                </a:solidFill>
                <a:latin typeface="Arial Narrow" pitchFamily="34" charset="0"/>
              </a:rPr>
              <a:t>* In </a:t>
            </a:r>
            <a:r>
              <a:rPr lang="en-US" sz="2600" b="1" dirty="0" smtClean="0">
                <a:solidFill>
                  <a:schemeClr val="tx2">
                    <a:lumMod val="20000"/>
                    <a:lumOff val="80000"/>
                  </a:schemeClr>
                </a:solidFill>
                <a:latin typeface="Arial Narrow" pitchFamily="34" charset="0"/>
              </a:rPr>
              <a:t>28 BC </a:t>
            </a:r>
            <a:r>
              <a:rPr lang="en-US" sz="2600" dirty="0" smtClean="0">
                <a:solidFill>
                  <a:schemeClr val="tx2">
                    <a:lumMod val="20000"/>
                    <a:lumOff val="80000"/>
                  </a:schemeClr>
                </a:solidFill>
                <a:latin typeface="Arial Narrow" pitchFamily="34" charset="0"/>
              </a:rPr>
              <a:t>the citizen population was </a:t>
            </a:r>
            <a:r>
              <a:rPr lang="en-US" sz="2600" b="1" dirty="0" smtClean="0">
                <a:solidFill>
                  <a:schemeClr val="tx2">
                    <a:lumMod val="20000"/>
                    <a:lumOff val="80000"/>
                  </a:schemeClr>
                </a:solidFill>
                <a:latin typeface="Arial Narrow" pitchFamily="34" charset="0"/>
              </a:rPr>
              <a:t>4,063,000 </a:t>
            </a:r>
            <a:r>
              <a:rPr lang="en-US" sz="2600" dirty="0" smtClean="0">
                <a:solidFill>
                  <a:schemeClr val="tx2">
                    <a:lumMod val="20000"/>
                    <a:lumOff val="80000"/>
                  </a:schemeClr>
                </a:solidFill>
                <a:latin typeface="Arial Narrow" pitchFamily="34" charset="0"/>
              </a:rPr>
              <a:t>(including both men and women)</a:t>
            </a:r>
            <a:br>
              <a:rPr lang="en-US" sz="2600" dirty="0" smtClean="0">
                <a:solidFill>
                  <a:schemeClr val="tx2">
                    <a:lumMod val="20000"/>
                    <a:lumOff val="80000"/>
                  </a:schemeClr>
                </a:solidFill>
                <a:latin typeface="Arial Narrow" pitchFamily="34" charset="0"/>
              </a:rPr>
            </a:br>
            <a:r>
              <a:rPr lang="en-US" sz="2600" dirty="0" smtClean="0">
                <a:solidFill>
                  <a:schemeClr val="tx2">
                    <a:lumMod val="20000"/>
                    <a:lumOff val="80000"/>
                  </a:schemeClr>
                </a:solidFill>
                <a:latin typeface="Arial Narrow" pitchFamily="34" charset="0"/>
              </a:rPr>
              <a:t>* In </a:t>
            </a:r>
            <a:r>
              <a:rPr lang="en-US" sz="2600" b="1" dirty="0" smtClean="0">
                <a:solidFill>
                  <a:schemeClr val="tx2">
                    <a:lumMod val="20000"/>
                    <a:lumOff val="80000"/>
                  </a:schemeClr>
                </a:solidFill>
                <a:latin typeface="Arial Narrow" pitchFamily="34" charset="0"/>
              </a:rPr>
              <a:t>8 BC </a:t>
            </a:r>
            <a:r>
              <a:rPr lang="en-US" sz="2600" dirty="0" smtClean="0">
                <a:solidFill>
                  <a:schemeClr val="tx2">
                    <a:lumMod val="20000"/>
                    <a:lumOff val="80000"/>
                  </a:schemeClr>
                </a:solidFill>
                <a:latin typeface="Arial Narrow" pitchFamily="34" charset="0"/>
              </a:rPr>
              <a:t>- </a:t>
            </a:r>
            <a:r>
              <a:rPr lang="en-US" sz="2600" b="1" dirty="0" smtClean="0">
                <a:solidFill>
                  <a:schemeClr val="tx2">
                    <a:lumMod val="20000"/>
                    <a:lumOff val="80000"/>
                  </a:schemeClr>
                </a:solidFill>
                <a:latin typeface="Arial Narrow" pitchFamily="34" charset="0"/>
              </a:rPr>
              <a:t>4,233,000</a:t>
            </a:r>
            <a:r>
              <a:rPr lang="en-US" sz="2600" dirty="0" smtClean="0">
                <a:solidFill>
                  <a:schemeClr val="tx2">
                    <a:lumMod val="20000"/>
                    <a:lumOff val="80000"/>
                  </a:schemeClr>
                </a:solidFill>
                <a:latin typeface="Arial Narrow" pitchFamily="34" charset="0"/>
              </a:rPr>
              <a:t/>
            </a:r>
            <a:br>
              <a:rPr lang="en-US" sz="2600" dirty="0" smtClean="0">
                <a:solidFill>
                  <a:schemeClr val="tx2">
                    <a:lumMod val="20000"/>
                    <a:lumOff val="80000"/>
                  </a:schemeClr>
                </a:solidFill>
                <a:latin typeface="Arial Narrow" pitchFamily="34" charset="0"/>
              </a:rPr>
            </a:br>
            <a:r>
              <a:rPr lang="en-US" sz="2600" dirty="0" smtClean="0">
                <a:solidFill>
                  <a:schemeClr val="tx2">
                    <a:lumMod val="20000"/>
                    <a:lumOff val="80000"/>
                  </a:schemeClr>
                </a:solidFill>
                <a:latin typeface="Arial Narrow" pitchFamily="34" charset="0"/>
              </a:rPr>
              <a:t>* In </a:t>
            </a:r>
            <a:r>
              <a:rPr lang="en-US" sz="2600" b="1" dirty="0" smtClean="0">
                <a:solidFill>
                  <a:schemeClr val="tx2">
                    <a:lumMod val="20000"/>
                    <a:lumOff val="80000"/>
                  </a:schemeClr>
                </a:solidFill>
                <a:latin typeface="Arial Narrow" pitchFamily="34" charset="0"/>
              </a:rPr>
              <a:t>AD 14 </a:t>
            </a:r>
            <a:r>
              <a:rPr lang="en-US" sz="2600" dirty="0" smtClean="0">
                <a:solidFill>
                  <a:schemeClr val="tx2">
                    <a:lumMod val="20000"/>
                    <a:lumOff val="80000"/>
                  </a:schemeClr>
                </a:solidFill>
                <a:latin typeface="Arial Narrow" pitchFamily="34" charset="0"/>
              </a:rPr>
              <a:t>- </a:t>
            </a:r>
            <a:r>
              <a:rPr lang="en-US" sz="2600" b="1" dirty="0" smtClean="0">
                <a:solidFill>
                  <a:schemeClr val="tx2">
                    <a:lumMod val="20000"/>
                    <a:lumOff val="80000"/>
                  </a:schemeClr>
                </a:solidFill>
                <a:latin typeface="Arial Narrow" pitchFamily="34" charset="0"/>
              </a:rPr>
              <a:t>4,937,000</a:t>
            </a:r>
            <a:r>
              <a:rPr lang="en-US" sz="2600" dirty="0" smtClean="0">
                <a:solidFill>
                  <a:schemeClr val="tx2">
                    <a:lumMod val="20000"/>
                    <a:lumOff val="80000"/>
                  </a:schemeClr>
                </a:solidFill>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
                                          </p:val>
                                        </p:tav>
                                        <p:tav tm="100000">
                                          <p:val>
                                            <p:strVal val="#ppt_w"/>
                                          </p:val>
                                        </p:tav>
                                      </p:tavLst>
                                    </p:anim>
                                    <p:anim calcmode="lin" valueType="num">
                                      <p:cBhvr>
                                        <p:cTn id="8" dur="500" fill="hold"/>
                                        <p:tgtEl>
                                          <p:spTgt spid="37892"/>
                                        </p:tgtEl>
                                        <p:attrNameLst>
                                          <p:attrName>ppt_h</p:attrName>
                                        </p:attrNameLst>
                                      </p:cBhvr>
                                      <p:tavLst>
                                        <p:tav tm="0">
                                          <p:val>
                                            <p:fltVal val="0"/>
                                          </p:val>
                                        </p:tav>
                                        <p:tav tm="100000">
                                          <p:val>
                                            <p:strVal val="#ppt_h"/>
                                          </p:val>
                                        </p:tav>
                                      </p:tavLst>
                                    </p:anim>
                                    <p:animEffect transition="in" filter="fade">
                                      <p:cBhvr>
                                        <p:cTn id="9" dur="500"/>
                                        <p:tgtEl>
                                          <p:spTgt spid="3789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7895"/>
                                        </p:tgtEl>
                                        <p:attrNameLst>
                                          <p:attrName>style.visibility</p:attrName>
                                        </p:attrNameLst>
                                      </p:cBhvr>
                                      <p:to>
                                        <p:strVal val="visible"/>
                                      </p:to>
                                    </p:set>
                                    <p:anim calcmode="lin" valueType="num">
                                      <p:cBhvr>
                                        <p:cTn id="12" dur="500" fill="hold"/>
                                        <p:tgtEl>
                                          <p:spTgt spid="37895"/>
                                        </p:tgtEl>
                                        <p:attrNameLst>
                                          <p:attrName>ppt_w</p:attrName>
                                        </p:attrNameLst>
                                      </p:cBhvr>
                                      <p:tavLst>
                                        <p:tav tm="0">
                                          <p:val>
                                            <p:fltVal val="0"/>
                                          </p:val>
                                        </p:tav>
                                        <p:tav tm="100000">
                                          <p:val>
                                            <p:strVal val="#ppt_w"/>
                                          </p:val>
                                        </p:tav>
                                      </p:tavLst>
                                    </p:anim>
                                    <p:anim calcmode="lin" valueType="num">
                                      <p:cBhvr>
                                        <p:cTn id="13" dur="500" fill="hold"/>
                                        <p:tgtEl>
                                          <p:spTgt spid="37895"/>
                                        </p:tgtEl>
                                        <p:attrNameLst>
                                          <p:attrName>ppt_h</p:attrName>
                                        </p:attrNameLst>
                                      </p:cBhvr>
                                      <p:tavLst>
                                        <p:tav tm="0">
                                          <p:val>
                                            <p:fltVal val="0"/>
                                          </p:val>
                                        </p:tav>
                                        <p:tav tm="100000">
                                          <p:val>
                                            <p:strVal val="#ppt_h"/>
                                          </p:val>
                                        </p:tav>
                                      </p:tavLst>
                                    </p:anim>
                                    <p:animEffect transition="in" filter="fade">
                                      <p:cBhvr>
                                        <p:cTn id="14" dur="500"/>
                                        <p:tgtEl>
                                          <p:spTgt spid="3789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5" grpId="0" animBg="1"/>
      <p:bldP spid="378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4800" y="1828800"/>
            <a:ext cx="3352800" cy="4401205"/>
          </a:xfrm>
          <a:prstGeom prst="rect">
            <a:avLst/>
          </a:prstGeom>
          <a:noFill/>
          <a:ln w="9525">
            <a:noFill/>
            <a:miter lim="800000"/>
            <a:headEnd/>
            <a:tailEnd/>
          </a:ln>
        </p:spPr>
        <p:txBody>
          <a:bodyPr anchor="ctr">
            <a:spAutoFit/>
          </a:bodyPr>
          <a:lstStyle/>
          <a:p>
            <a:r>
              <a:rPr lang="en-US" sz="2800" b="1" u="sng" dirty="0">
                <a:solidFill>
                  <a:schemeClr val="tx2">
                    <a:lumMod val="20000"/>
                    <a:lumOff val="80000"/>
                  </a:schemeClr>
                </a:solidFill>
                <a:latin typeface="Arial Narrow" pitchFamily="34" charset="0"/>
              </a:rPr>
              <a:t>Consider this</a:t>
            </a:r>
            <a:r>
              <a:rPr lang="en-US" sz="2800" dirty="0">
                <a:solidFill>
                  <a:schemeClr val="tx2">
                    <a:lumMod val="20000"/>
                    <a:lumOff val="80000"/>
                  </a:schemeClr>
                </a:solidFill>
                <a:latin typeface="Arial Narrow" pitchFamily="34" charset="0"/>
              </a:rPr>
              <a:t>: </a:t>
            </a:r>
            <a:r>
              <a:rPr lang="en-US" sz="2800" b="1" dirty="0">
                <a:solidFill>
                  <a:schemeClr val="tx2">
                    <a:lumMod val="20000"/>
                    <a:lumOff val="80000"/>
                  </a:schemeClr>
                </a:solidFill>
                <a:latin typeface="Arial Narrow" pitchFamily="34" charset="0"/>
              </a:rPr>
              <a:t>If you led </a:t>
            </a:r>
            <a:r>
              <a:rPr lang="en-US" sz="2800" b="1" dirty="0" smtClean="0">
                <a:solidFill>
                  <a:schemeClr val="tx2">
                    <a:lumMod val="20000"/>
                    <a:lumOff val="80000"/>
                  </a:schemeClr>
                </a:solidFill>
                <a:latin typeface="Arial Narrow" pitchFamily="34" charset="0"/>
              </a:rPr>
              <a:t>one </a:t>
            </a:r>
            <a:r>
              <a:rPr lang="en-US" sz="2800" b="1" dirty="0">
                <a:solidFill>
                  <a:schemeClr val="tx2">
                    <a:lumMod val="20000"/>
                    <a:lumOff val="80000"/>
                  </a:schemeClr>
                </a:solidFill>
                <a:latin typeface="Arial Narrow" pitchFamily="34" charset="0"/>
              </a:rPr>
              <a:t>person to the Lord every six months and spent the next six months </a:t>
            </a:r>
            <a:r>
              <a:rPr lang="en-US" sz="2800" b="1" dirty="0" smtClean="0">
                <a:solidFill>
                  <a:schemeClr val="tx2">
                    <a:lumMod val="20000"/>
                    <a:lumOff val="80000"/>
                  </a:schemeClr>
                </a:solidFill>
                <a:latin typeface="Arial Narrow" pitchFamily="34" charset="0"/>
              </a:rPr>
              <a:t>instructing </a:t>
            </a:r>
            <a:r>
              <a:rPr lang="en-US" sz="2800" b="1" dirty="0">
                <a:solidFill>
                  <a:schemeClr val="tx2">
                    <a:lumMod val="20000"/>
                    <a:lumOff val="80000"/>
                  </a:schemeClr>
                </a:solidFill>
                <a:latin typeface="Arial Narrow" pitchFamily="34" charset="0"/>
              </a:rPr>
              <a:t>that person so they could </a:t>
            </a:r>
            <a:r>
              <a:rPr lang="en-US" sz="2800" b="1" dirty="0" smtClean="0">
                <a:solidFill>
                  <a:schemeClr val="tx2">
                    <a:lumMod val="20000"/>
                    <a:lumOff val="80000"/>
                  </a:schemeClr>
                </a:solidFill>
                <a:latin typeface="Arial Narrow" pitchFamily="34" charset="0"/>
              </a:rPr>
              <a:t>produce more Christians, </a:t>
            </a:r>
            <a:r>
              <a:rPr lang="en-US" sz="2800" b="1" dirty="0">
                <a:solidFill>
                  <a:schemeClr val="tx2">
                    <a:lumMod val="20000"/>
                    <a:lumOff val="80000"/>
                  </a:schemeClr>
                </a:solidFill>
                <a:latin typeface="Arial Narrow" pitchFamily="34" charset="0"/>
              </a:rPr>
              <a:t>what do you think would happen?</a:t>
            </a:r>
            <a:r>
              <a:rPr lang="en-US" sz="2800" dirty="0">
                <a:solidFill>
                  <a:schemeClr val="tx2">
                    <a:lumMod val="20000"/>
                    <a:lumOff val="80000"/>
                  </a:schemeClr>
                </a:solidFill>
                <a:latin typeface="Arial Narrow" pitchFamily="34" charset="0"/>
              </a:rPr>
              <a:t> </a:t>
            </a:r>
          </a:p>
        </p:txBody>
      </p:sp>
      <p:sp>
        <p:nvSpPr>
          <p:cNvPr id="8195" name="Rectangle 3"/>
          <p:cNvSpPr>
            <a:spLocks noChangeArrowheads="1"/>
          </p:cNvSpPr>
          <p:nvPr/>
        </p:nvSpPr>
        <p:spPr bwMode="auto">
          <a:xfrm>
            <a:off x="304800" y="228600"/>
            <a:ext cx="8686800" cy="1569660"/>
          </a:xfrm>
          <a:prstGeom prst="rect">
            <a:avLst/>
          </a:prstGeom>
          <a:noFill/>
          <a:ln w="9525">
            <a:noFill/>
            <a:miter lim="800000"/>
            <a:headEnd/>
            <a:tailEnd/>
          </a:ln>
        </p:spPr>
        <p:txBody>
          <a:bodyPr>
            <a:spAutoFit/>
          </a:bodyPr>
          <a:lstStyle/>
          <a:p>
            <a:r>
              <a:rPr lang="en-US" sz="2400" b="1" u="sng" dirty="0">
                <a:solidFill>
                  <a:schemeClr val="tx2">
                    <a:lumMod val="20000"/>
                    <a:lumOff val="80000"/>
                  </a:schemeClr>
                </a:solidFill>
                <a:latin typeface="Arial Narrow" pitchFamily="34" charset="0"/>
              </a:rPr>
              <a:t>2 </a:t>
            </a:r>
            <a:r>
              <a:rPr lang="en-US" sz="2400" b="1" u="sng" dirty="0" smtClean="0">
                <a:solidFill>
                  <a:schemeClr val="tx2">
                    <a:lumMod val="20000"/>
                    <a:lumOff val="80000"/>
                  </a:schemeClr>
                </a:solidFill>
                <a:latin typeface="Arial Narrow" pitchFamily="34" charset="0"/>
              </a:rPr>
              <a:t>Tim. 2:1-2:</a:t>
            </a:r>
            <a:r>
              <a:rPr lang="en-US" sz="2400" b="1" dirty="0" smtClean="0">
                <a:solidFill>
                  <a:schemeClr val="tx2">
                    <a:lumMod val="20000"/>
                    <a:lumOff val="80000"/>
                  </a:schemeClr>
                </a:solidFill>
                <a:latin typeface="Arial Narrow" pitchFamily="34" charset="0"/>
              </a:rPr>
              <a:t> </a:t>
            </a:r>
            <a:r>
              <a:rPr lang="en-US" sz="2400" b="1" dirty="0" smtClean="0">
                <a:solidFill>
                  <a:srgbClr val="FFFF00"/>
                </a:solidFill>
                <a:latin typeface="Arial Narrow" pitchFamily="34" charset="0"/>
              </a:rPr>
              <a:t> </a:t>
            </a:r>
            <a:r>
              <a:rPr lang="en-US" sz="2400" b="1" i="1" dirty="0">
                <a:solidFill>
                  <a:schemeClr val="tx2">
                    <a:lumMod val="20000"/>
                    <a:lumOff val="80000"/>
                  </a:schemeClr>
                </a:solidFill>
                <a:latin typeface="Arial Narrow" pitchFamily="34" charset="0"/>
              </a:rPr>
              <a:t>“You then, my son, be strong in the grace that is in Christ Jesus. </a:t>
            </a:r>
            <a:r>
              <a:rPr lang="en-US" sz="2400" b="1" i="1" dirty="0" smtClean="0">
                <a:solidFill>
                  <a:schemeClr val="tx2">
                    <a:lumMod val="20000"/>
                    <a:lumOff val="80000"/>
                  </a:schemeClr>
                </a:solidFill>
                <a:latin typeface="Arial Narrow" pitchFamily="34" charset="0"/>
              </a:rPr>
              <a:t>And </a:t>
            </a:r>
            <a:r>
              <a:rPr lang="en-US" sz="2400" b="1" i="1" dirty="0">
                <a:solidFill>
                  <a:schemeClr val="tx2">
                    <a:lumMod val="20000"/>
                    <a:lumOff val="80000"/>
                  </a:schemeClr>
                </a:solidFill>
                <a:latin typeface="Arial Narrow" pitchFamily="34" charset="0"/>
              </a:rPr>
              <a:t>the things you have heard me say in the presence of many witnesses entrust to reliable men who will also be qualified to teach others</a:t>
            </a:r>
            <a:r>
              <a:rPr lang="en-US" sz="2400" b="1" i="1" dirty="0" smtClean="0">
                <a:solidFill>
                  <a:schemeClr val="tx2">
                    <a:lumMod val="20000"/>
                    <a:lumOff val="80000"/>
                  </a:schemeClr>
                </a:solidFill>
                <a:latin typeface="Arial Narrow" pitchFamily="34" charset="0"/>
              </a:rPr>
              <a:t>.”</a:t>
            </a:r>
            <a:r>
              <a:rPr lang="en-US" b="1" i="1" dirty="0" smtClean="0">
                <a:solidFill>
                  <a:schemeClr val="tx2">
                    <a:lumMod val="20000"/>
                    <a:lumOff val="80000"/>
                  </a:schemeClr>
                </a:solidFill>
                <a:latin typeface="Arial Narrow" pitchFamily="34" charset="0"/>
              </a:rPr>
              <a:t> </a:t>
            </a:r>
            <a:endParaRPr lang="en-US" b="1" i="1" dirty="0">
              <a:solidFill>
                <a:schemeClr val="tx2">
                  <a:lumMod val="20000"/>
                  <a:lumOff val="80000"/>
                </a:schemeClr>
              </a:solidFill>
              <a:latin typeface="Arial Narrow" pitchFamily="34" charset="0"/>
            </a:endParaRPr>
          </a:p>
        </p:txBody>
      </p:sp>
      <p:graphicFrame>
        <p:nvGraphicFramePr>
          <p:cNvPr id="34820" name="Group 4"/>
          <p:cNvGraphicFramePr>
            <a:graphicFrameLocks noGrp="1"/>
          </p:cNvGraphicFramePr>
          <p:nvPr>
            <p:ph/>
          </p:nvPr>
        </p:nvGraphicFramePr>
        <p:xfrm>
          <a:off x="3886200" y="1804988"/>
          <a:ext cx="4572000" cy="4672014"/>
        </p:xfrm>
        <a:graphic>
          <a:graphicData uri="http://schemas.openxmlformats.org/drawingml/2006/table">
            <a:tbl>
              <a:tblPr/>
              <a:tblGrid>
                <a:gridCol w="1143000"/>
                <a:gridCol w="3429000"/>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Year</a:t>
                      </a:r>
                    </a:p>
                  </a:txBody>
                  <a:tcPr anchor="ctr" horzOverflow="overflow">
                    <a:lnL w="127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lumMod val="20000"/>
                              <a:lumOff val="80000"/>
                            </a:schemeClr>
                          </a:solidFill>
                          <a:effectLst/>
                          <a:latin typeface="Arial" pitchFamily="34" charset="0"/>
                          <a:cs typeface="Arial" pitchFamily="34" charset="0"/>
                        </a:rPr>
                        <a:t>No. of Christians</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tx2">
                        <a:lumMod val="50000"/>
                      </a:schemeClr>
                    </a:solidFill>
                  </a:tcPr>
                </a:tc>
              </a:tr>
              <a:tr h="6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Rounded MT Bold" pitchFamily="34" charset="0"/>
                        </a:rPr>
                        <a:t>1</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Rounded MT Bold" pitchFamily="34" charset="0"/>
                        </a:rPr>
                        <a:t>2</a:t>
                      </a:r>
                      <a:r>
                        <a:rPr kumimoji="0" lang="en-US" sz="2800" b="0" i="0" u="none" strike="noStrike" cap="none" normalizeH="0" baseline="0" smtClean="0">
                          <a:ln>
                            <a:noFill/>
                          </a:ln>
                          <a:solidFill>
                            <a:schemeClr val="bg1"/>
                          </a:solidFill>
                          <a:effectLst/>
                          <a:latin typeface="Arial" charset="0"/>
                        </a:rPr>
                        <a:t> </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73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Rounded MT Bold" pitchFamily="34" charset="0"/>
                        </a:rPr>
                        <a:t> 2</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Rounded MT Bold" pitchFamily="34" charset="0"/>
                        </a:rPr>
                        <a:t> 4</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65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Rounded MT Bold" pitchFamily="34" charset="0"/>
                        </a:rPr>
                        <a:t>8</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Rounded MT Bold" pitchFamily="34" charset="0"/>
                        </a:rPr>
                        <a:t>256</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Rounded MT Bold" pitchFamily="34" charset="0"/>
                        </a:rPr>
                        <a:t>16</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Rounded MT Bold" pitchFamily="34" charset="0"/>
                        </a:rPr>
                        <a:t>65,536</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Rounded MT Bold" pitchFamily="34" charset="0"/>
                        </a:rPr>
                        <a:t>20</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Rounded MT Bold" pitchFamily="34" charset="0"/>
                        </a:rPr>
                        <a:t>1,048,576</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Rounded MT Bold" pitchFamily="34" charset="0"/>
                        </a:rPr>
                        <a:t>33</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Rounded MT Bold" pitchFamily="34" charset="0"/>
                        </a:rPr>
                        <a:t>8,589,934,592</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34847" name="Rectangle 31"/>
          <p:cNvSpPr>
            <a:spLocks noChangeArrowheads="1"/>
          </p:cNvSpPr>
          <p:nvPr/>
        </p:nvSpPr>
        <p:spPr bwMode="auto">
          <a:xfrm>
            <a:off x="4191000" y="2667000"/>
            <a:ext cx="609600" cy="3048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48" name="Rectangle 32"/>
          <p:cNvSpPr>
            <a:spLocks noChangeArrowheads="1"/>
          </p:cNvSpPr>
          <p:nvPr/>
        </p:nvSpPr>
        <p:spPr bwMode="auto">
          <a:xfrm>
            <a:off x="7772400" y="2667000"/>
            <a:ext cx="609600" cy="3048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49" name="Rectangle 33"/>
          <p:cNvSpPr>
            <a:spLocks noChangeArrowheads="1"/>
          </p:cNvSpPr>
          <p:nvPr/>
        </p:nvSpPr>
        <p:spPr bwMode="auto">
          <a:xfrm>
            <a:off x="8001000" y="3200400"/>
            <a:ext cx="381000" cy="3810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50" name="Rectangle 34"/>
          <p:cNvSpPr>
            <a:spLocks noChangeArrowheads="1"/>
          </p:cNvSpPr>
          <p:nvPr/>
        </p:nvSpPr>
        <p:spPr bwMode="auto">
          <a:xfrm>
            <a:off x="4267200" y="3200400"/>
            <a:ext cx="381000" cy="3810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51" name="Rectangle 35"/>
          <p:cNvSpPr>
            <a:spLocks noChangeArrowheads="1"/>
          </p:cNvSpPr>
          <p:nvPr/>
        </p:nvSpPr>
        <p:spPr bwMode="auto">
          <a:xfrm>
            <a:off x="4191000" y="3810000"/>
            <a:ext cx="457200" cy="3810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52" name="Rectangle 36"/>
          <p:cNvSpPr>
            <a:spLocks noChangeArrowheads="1"/>
          </p:cNvSpPr>
          <p:nvPr/>
        </p:nvSpPr>
        <p:spPr bwMode="auto">
          <a:xfrm>
            <a:off x="7620000" y="3810000"/>
            <a:ext cx="762000" cy="3810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53" name="Rectangle 37"/>
          <p:cNvSpPr>
            <a:spLocks noChangeArrowheads="1"/>
          </p:cNvSpPr>
          <p:nvPr/>
        </p:nvSpPr>
        <p:spPr bwMode="auto">
          <a:xfrm>
            <a:off x="4191000" y="4495800"/>
            <a:ext cx="533400" cy="3810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54" name="Rectangle 38"/>
          <p:cNvSpPr>
            <a:spLocks noChangeArrowheads="1"/>
          </p:cNvSpPr>
          <p:nvPr/>
        </p:nvSpPr>
        <p:spPr bwMode="auto">
          <a:xfrm>
            <a:off x="7086600" y="4495800"/>
            <a:ext cx="1295400" cy="3810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55" name="Rectangle 39"/>
          <p:cNvSpPr>
            <a:spLocks noChangeArrowheads="1"/>
          </p:cNvSpPr>
          <p:nvPr/>
        </p:nvSpPr>
        <p:spPr bwMode="auto">
          <a:xfrm>
            <a:off x="4191000" y="5105400"/>
            <a:ext cx="533400" cy="4572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56" name="Rectangle 40"/>
          <p:cNvSpPr>
            <a:spLocks noChangeArrowheads="1"/>
          </p:cNvSpPr>
          <p:nvPr/>
        </p:nvSpPr>
        <p:spPr bwMode="auto">
          <a:xfrm>
            <a:off x="6629400" y="5105400"/>
            <a:ext cx="1752600" cy="5334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57" name="Rectangle 41"/>
          <p:cNvSpPr>
            <a:spLocks noChangeArrowheads="1"/>
          </p:cNvSpPr>
          <p:nvPr/>
        </p:nvSpPr>
        <p:spPr bwMode="auto">
          <a:xfrm>
            <a:off x="4191000" y="5867400"/>
            <a:ext cx="533400" cy="4572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
        <p:nvSpPr>
          <p:cNvPr id="34858" name="Rectangle 42"/>
          <p:cNvSpPr>
            <a:spLocks noChangeArrowheads="1"/>
          </p:cNvSpPr>
          <p:nvPr/>
        </p:nvSpPr>
        <p:spPr bwMode="auto">
          <a:xfrm>
            <a:off x="5791200" y="5867400"/>
            <a:ext cx="2590800" cy="457200"/>
          </a:xfrm>
          <a:prstGeom prst="rect">
            <a:avLst/>
          </a:prstGeom>
          <a:solidFill>
            <a:schemeClr val="tx2">
              <a:lumMod val="50000"/>
            </a:scheme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820"/>
                                        </p:tgtEl>
                                        <p:attrNameLst>
                                          <p:attrName>style.visibility</p:attrName>
                                        </p:attrNameLst>
                                      </p:cBhvr>
                                      <p:to>
                                        <p:strVal val="visible"/>
                                      </p:to>
                                    </p:set>
                                    <p:animEffect transition="in" filter="fade">
                                      <p:cBhvr>
                                        <p:cTn id="14" dur="2000"/>
                                        <p:tgtEl>
                                          <p:spTgt spid="3482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484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48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484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48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8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485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48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48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485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0" nodeType="clickEffect">
                                  <p:stCondLst>
                                    <p:cond delay="0"/>
                                  </p:stCondLst>
                                  <p:childTnLst>
                                    <p:animEffect transition="out" filter="dissolve">
                                      <p:cBhvr>
                                        <p:cTn id="50" dur="500"/>
                                        <p:tgtEl>
                                          <p:spTgt spid="34856"/>
                                        </p:tgtEl>
                                      </p:cBhvr>
                                    </p:animEffect>
                                    <p:set>
                                      <p:cBhvr>
                                        <p:cTn id="51" dur="1" fill="hold">
                                          <p:stCondLst>
                                            <p:cond delay="499"/>
                                          </p:stCondLst>
                                        </p:cTn>
                                        <p:tgtEl>
                                          <p:spTgt spid="3485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3485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0" nodeType="clickEffect">
                                  <p:stCondLst>
                                    <p:cond delay="0"/>
                                  </p:stCondLst>
                                  <p:childTnLst>
                                    <p:animEffect transition="out" filter="dissolve">
                                      <p:cBhvr>
                                        <p:cTn id="59" dur="500"/>
                                        <p:tgtEl>
                                          <p:spTgt spid="34858"/>
                                        </p:tgtEl>
                                      </p:cBhvr>
                                    </p:animEffect>
                                    <p:set>
                                      <p:cBhvr>
                                        <p:cTn id="60" dur="1" fill="hold">
                                          <p:stCondLst>
                                            <p:cond delay="499"/>
                                          </p:stCondLst>
                                        </p:cTn>
                                        <p:tgtEl>
                                          <p:spTgt spid="348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47" grpId="0" animBg="1"/>
      <p:bldP spid="34848" grpId="0" animBg="1"/>
      <p:bldP spid="34849" grpId="0" animBg="1"/>
      <p:bldP spid="34850" grpId="0" animBg="1"/>
      <p:bldP spid="34851" grpId="0" animBg="1"/>
      <p:bldP spid="34852" grpId="0" animBg="1"/>
      <p:bldP spid="34853" grpId="0" animBg="1"/>
      <p:bldP spid="34854" grpId="0" animBg="1"/>
      <p:bldP spid="34855" grpId="0" animBg="1"/>
      <p:bldP spid="34856" grpId="0" animBg="1"/>
      <p:bldP spid="34857" grpId="0" animBg="1"/>
      <p:bldP spid="348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7200" y="2234148"/>
            <a:ext cx="4343400" cy="3785652"/>
          </a:xfrm>
          <a:prstGeom prst="rect">
            <a:avLst/>
          </a:prstGeom>
          <a:solidFill>
            <a:srgbClr val="10253F">
              <a:alpha val="74902"/>
            </a:srgbClr>
          </a:solidFill>
          <a:ln w="28575">
            <a:solidFill>
              <a:schemeClr val="bg1"/>
            </a:solidFill>
          </a:ln>
        </p:spPr>
        <p:txBody>
          <a:bodyPr wrap="square" rtlCol="0">
            <a:spAutoFit/>
          </a:bodyPr>
          <a:lstStyle/>
          <a:p>
            <a:r>
              <a:rPr lang="en-US" sz="3000" b="1" i="1" dirty="0" smtClean="0">
                <a:solidFill>
                  <a:schemeClr val="tx2">
                    <a:lumMod val="20000"/>
                    <a:lumOff val="80000"/>
                  </a:schemeClr>
                </a:solidFill>
                <a:latin typeface="Arial" pitchFamily="34" charset="0"/>
                <a:cs typeface="Arial" pitchFamily="34" charset="0"/>
              </a:rPr>
              <a:t>“For the message of the cross is foolishness to those who are perishing, but to us who are being saved it is the power of God.”</a:t>
            </a:r>
            <a:r>
              <a:rPr lang="en-US" sz="3000" b="1" dirty="0" smtClean="0">
                <a:solidFill>
                  <a:schemeClr val="tx2">
                    <a:lumMod val="20000"/>
                    <a:lumOff val="80000"/>
                  </a:schemeClr>
                </a:solidFill>
                <a:latin typeface="Arial" pitchFamily="34" charset="0"/>
                <a:cs typeface="Arial" pitchFamily="34" charset="0"/>
              </a:rPr>
              <a:t> </a:t>
            </a:r>
            <a:br>
              <a:rPr lang="en-US" sz="3000" b="1" dirty="0" smtClean="0">
                <a:solidFill>
                  <a:schemeClr val="tx2">
                    <a:lumMod val="20000"/>
                    <a:lumOff val="80000"/>
                  </a:schemeClr>
                </a:solidFill>
                <a:latin typeface="Arial" pitchFamily="34" charset="0"/>
                <a:cs typeface="Arial" pitchFamily="34" charset="0"/>
              </a:rPr>
            </a:br>
            <a:r>
              <a:rPr lang="en-US" sz="3000" b="1" dirty="0" smtClean="0">
                <a:solidFill>
                  <a:schemeClr val="tx2">
                    <a:lumMod val="20000"/>
                    <a:lumOff val="80000"/>
                  </a:schemeClr>
                </a:solidFill>
                <a:latin typeface="Arial" pitchFamily="34" charset="0"/>
                <a:cs typeface="Arial" pitchFamily="34" charset="0"/>
              </a:rPr>
              <a:t>{1 Corinthians 1:18}</a:t>
            </a:r>
            <a:endParaRPr lang="en-US" sz="3000" b="1" dirty="0">
              <a:solidFill>
                <a:schemeClr val="tx2">
                  <a:lumMod val="20000"/>
                  <a:lumOff val="80000"/>
                </a:schemeClr>
              </a:solidFill>
              <a:latin typeface="Arial" pitchFamily="34" charset="0"/>
              <a:cs typeface="Arial" pitchFamily="34" charset="0"/>
            </a:endParaRPr>
          </a:p>
        </p:txBody>
      </p:sp>
      <p:sp>
        <p:nvSpPr>
          <p:cNvPr id="5" name="TextBox 4"/>
          <p:cNvSpPr txBox="1"/>
          <p:nvPr/>
        </p:nvSpPr>
        <p:spPr>
          <a:xfrm>
            <a:off x="4267200" y="3288268"/>
            <a:ext cx="2438400" cy="369332"/>
          </a:xfrm>
          <a:prstGeom prst="rect">
            <a:avLst/>
          </a:prstGeom>
          <a:noFill/>
          <a:ln w="28575">
            <a:solidFill>
              <a:schemeClr val="tx2">
                <a:lumMod val="60000"/>
                <a:lumOff val="40000"/>
              </a:schemeClr>
            </a:solidFill>
          </a:ln>
        </p:spPr>
        <p:txBody>
          <a:bodyPr wrap="square" rtlCol="0">
            <a:spAutoFit/>
          </a:bodyPr>
          <a:lstStyle/>
          <a:p>
            <a:endParaRPr lang="en-US" dirty="0"/>
          </a:p>
        </p:txBody>
      </p:sp>
      <p:sp>
        <p:nvSpPr>
          <p:cNvPr id="7" name="Title 1"/>
          <p:cNvSpPr>
            <a:spLocks noGrp="1"/>
          </p:cNvSpPr>
          <p:nvPr>
            <p:ph type="ctrTitle"/>
          </p:nvPr>
        </p:nvSpPr>
        <p:spPr>
          <a:xfrm>
            <a:off x="685800" y="457200"/>
            <a:ext cx="7772400" cy="1470025"/>
          </a:xfrm>
          <a:solidFill>
            <a:schemeClr val="tx2">
              <a:lumMod val="50000"/>
              <a:alpha val="60000"/>
            </a:schemeClr>
          </a:solidFill>
          <a:ln w="28575">
            <a:solidFill>
              <a:schemeClr val="accent1"/>
            </a:solidFill>
          </a:ln>
        </p:spPr>
        <p:txBody>
          <a:bodyPr>
            <a:normAutofit/>
          </a:bodyPr>
          <a:lstStyle/>
          <a:p>
            <a:r>
              <a:rPr lang="en-US" sz="4000" b="1" u="sng" dirty="0" smtClean="0">
                <a:solidFill>
                  <a:schemeClr val="tx2">
                    <a:lumMod val="20000"/>
                    <a:lumOff val="80000"/>
                  </a:schemeClr>
                </a:solidFill>
                <a:latin typeface="Arial" pitchFamily="34" charset="0"/>
                <a:cs typeface="Arial" pitchFamily="34" charset="0"/>
              </a:rPr>
              <a:t>Why Does This Work</a:t>
            </a:r>
            <a:r>
              <a:rPr lang="en-US" sz="4000" b="1" dirty="0" smtClean="0">
                <a:solidFill>
                  <a:schemeClr val="tx2">
                    <a:lumMod val="20000"/>
                    <a:lumOff val="80000"/>
                  </a:schemeClr>
                </a:solidFill>
                <a:latin typeface="Arial" pitchFamily="34" charset="0"/>
                <a:cs typeface="Arial" pitchFamily="34" charset="0"/>
              </a:rPr>
              <a:t>?</a:t>
            </a:r>
            <a:endParaRPr lang="en-US" sz="4000" b="1" dirty="0">
              <a:solidFill>
                <a:schemeClr val="tx2">
                  <a:lumMod val="20000"/>
                  <a:lumOff val="80000"/>
                </a:schemeClr>
              </a:solidFill>
              <a:latin typeface="Arial" pitchFamily="34" charset="0"/>
              <a:cs typeface="Arial" pitchFamily="34" charset="0"/>
            </a:endParaRPr>
          </a:p>
        </p:txBody>
      </p:sp>
      <p:sp>
        <p:nvSpPr>
          <p:cNvPr id="9" name="Subtitle 2"/>
          <p:cNvSpPr txBox="1">
            <a:spLocks/>
          </p:cNvSpPr>
          <p:nvPr/>
        </p:nvSpPr>
        <p:spPr>
          <a:xfrm>
            <a:off x="685800" y="2438400"/>
            <a:ext cx="3886200" cy="3733800"/>
          </a:xfrm>
          <a:prstGeom prst="rect">
            <a:avLst/>
          </a:prstGeom>
        </p:spPr>
        <p:txBody>
          <a:bodyPr vert="horz" lIns="91440" tIns="45720" rIns="91440" bIns="45720" rtlCol="0">
            <a:normAutofit/>
          </a:bodyPr>
          <a:lstStyle/>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Hear</a:t>
            </a:r>
          </a:p>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Believe</a:t>
            </a:r>
          </a:p>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Repent</a:t>
            </a:r>
          </a:p>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Confess</a:t>
            </a:r>
          </a:p>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Be Baptized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4800600" cy="6093976"/>
          </a:xfrm>
          <a:prstGeom prst="rect">
            <a:avLst/>
          </a:prstGeom>
          <a:noFill/>
        </p:spPr>
        <p:txBody>
          <a:bodyPr wrap="square" rtlCol="0">
            <a:spAutoFit/>
          </a:bodyPr>
          <a:lstStyle/>
          <a:p>
            <a:r>
              <a:rPr lang="en-US" sz="2600" b="1" i="1" dirty="0" smtClean="0">
                <a:solidFill>
                  <a:schemeClr val="tx2">
                    <a:lumMod val="20000"/>
                    <a:lumOff val="80000"/>
                  </a:schemeClr>
                </a:solidFill>
                <a:latin typeface="Arial Narrow" pitchFamily="34" charset="0"/>
              </a:rPr>
              <a:t>“Do you not know that the</a:t>
            </a:r>
            <a:r>
              <a:rPr lang="en-US" sz="2600" b="1" i="1" dirty="0" smtClean="0">
                <a:solidFill>
                  <a:schemeClr val="bg1"/>
                </a:solidFill>
                <a:latin typeface="Arial Narrow" pitchFamily="34" charset="0"/>
              </a:rPr>
              <a:t> </a:t>
            </a:r>
            <a:r>
              <a:rPr lang="en-US" sz="2600" b="1" i="1" u="sng" dirty="0" smtClean="0">
                <a:solidFill>
                  <a:schemeClr val="bg2">
                    <a:lumMod val="75000"/>
                  </a:schemeClr>
                </a:solidFill>
                <a:latin typeface="Arial Narrow" pitchFamily="34" charset="0"/>
              </a:rPr>
              <a:t>unrighteous will not inherit the kingdom of God</a:t>
            </a:r>
            <a:r>
              <a:rPr lang="en-US" sz="2600" i="1" dirty="0" smtClean="0">
                <a:solidFill>
                  <a:schemeClr val="bg2">
                    <a:lumMod val="75000"/>
                  </a:schemeClr>
                </a:solidFill>
                <a:latin typeface="Arial Narrow" pitchFamily="34" charset="0"/>
              </a:rPr>
              <a:t>?</a:t>
            </a:r>
            <a:r>
              <a:rPr lang="en-US" sz="2600" i="1" dirty="0" smtClean="0">
                <a:solidFill>
                  <a:schemeClr val="bg1"/>
                </a:solidFill>
                <a:latin typeface="Arial Narrow" pitchFamily="34" charset="0"/>
              </a:rPr>
              <a:t> </a:t>
            </a:r>
            <a:r>
              <a:rPr lang="en-US" sz="2600" b="1" i="1" dirty="0" smtClean="0">
                <a:solidFill>
                  <a:schemeClr val="tx2">
                    <a:lumMod val="20000"/>
                    <a:lumOff val="80000"/>
                  </a:schemeClr>
                </a:solidFill>
                <a:latin typeface="Arial Narrow" pitchFamily="34" charset="0"/>
              </a:rPr>
              <a:t>Do not be deceived. Neither fornicators, nor idolaters, nor adulterers, nor homosexuals, nor sodomites, nor thieves, nor covetous, nor drunkards, nor revilers, nor </a:t>
            </a:r>
            <a:r>
              <a:rPr lang="en-US" sz="2600" b="1" i="1" dirty="0" err="1" smtClean="0">
                <a:solidFill>
                  <a:schemeClr val="tx2">
                    <a:lumMod val="20000"/>
                    <a:lumOff val="80000"/>
                  </a:schemeClr>
                </a:solidFill>
                <a:latin typeface="Arial Narrow" pitchFamily="34" charset="0"/>
              </a:rPr>
              <a:t>extortioners</a:t>
            </a:r>
            <a:r>
              <a:rPr lang="en-US" sz="2600" b="1" i="1" dirty="0" smtClean="0">
                <a:solidFill>
                  <a:schemeClr val="tx2">
                    <a:lumMod val="20000"/>
                    <a:lumOff val="80000"/>
                  </a:schemeClr>
                </a:solidFill>
                <a:latin typeface="Arial Narrow" pitchFamily="34" charset="0"/>
              </a:rPr>
              <a:t> will inherit the kingdom of God. And such were some of you. But you were washed, but you were sanctified, but you</a:t>
            </a:r>
            <a:r>
              <a:rPr lang="en-US" sz="2600" i="1" dirty="0" smtClean="0">
                <a:solidFill>
                  <a:schemeClr val="bg1"/>
                </a:solidFill>
                <a:latin typeface="Arial Narrow" pitchFamily="34" charset="0"/>
              </a:rPr>
              <a:t> </a:t>
            </a:r>
            <a:r>
              <a:rPr lang="en-US" sz="2600" b="1" i="1" u="sng" dirty="0" smtClean="0">
                <a:solidFill>
                  <a:schemeClr val="bg2">
                    <a:lumMod val="75000"/>
                  </a:schemeClr>
                </a:solidFill>
                <a:latin typeface="Arial Narrow" pitchFamily="34" charset="0"/>
              </a:rPr>
              <a:t>were</a:t>
            </a:r>
            <a:r>
              <a:rPr lang="en-US" sz="2600" b="1" i="1" dirty="0" smtClean="0">
                <a:solidFill>
                  <a:schemeClr val="tx2">
                    <a:lumMod val="20000"/>
                    <a:lumOff val="80000"/>
                  </a:schemeClr>
                </a:solidFill>
                <a:latin typeface="Arial Narrow" pitchFamily="34" charset="0"/>
              </a:rPr>
              <a:t> justified in the name of the Lord Jesus and by the Spirit of our God.”</a:t>
            </a:r>
            <a:r>
              <a:rPr lang="en-US" sz="2600" dirty="0" smtClean="0">
                <a:solidFill>
                  <a:schemeClr val="bg1"/>
                </a:solidFill>
                <a:latin typeface="Arial Narrow" pitchFamily="34" charset="0"/>
              </a:rPr>
              <a:t>  </a:t>
            </a:r>
            <a:r>
              <a:rPr lang="en-US" sz="2600" b="1" dirty="0" smtClean="0">
                <a:solidFill>
                  <a:schemeClr val="bg2">
                    <a:lumMod val="75000"/>
                  </a:schemeClr>
                </a:solidFill>
                <a:latin typeface="Arial Narrow" pitchFamily="34" charset="0"/>
              </a:rPr>
              <a:t>1 Corinthians 6:9-11</a:t>
            </a:r>
            <a:endParaRPr lang="en-US" sz="2600" b="1" dirty="0">
              <a:solidFill>
                <a:schemeClr val="bg2">
                  <a:lumMod val="75000"/>
                </a:schemeClr>
              </a:solidFill>
              <a:latin typeface="Arial Narrow" pitchFamily="34" charset="0"/>
            </a:endParaRPr>
          </a:p>
        </p:txBody>
      </p:sp>
      <p:pic>
        <p:nvPicPr>
          <p:cNvPr id="3" name="Picture 2" descr="cat_ancient"/>
          <p:cNvPicPr>
            <a:picLocks noChangeAspect="1" noChangeArrowheads="1"/>
          </p:cNvPicPr>
          <p:nvPr/>
        </p:nvPicPr>
        <p:blipFill>
          <a:blip r:embed="rId3" cstate="print"/>
          <a:srcRect/>
          <a:stretch>
            <a:fillRect/>
          </a:stretch>
        </p:blipFill>
        <p:spPr bwMode="auto">
          <a:xfrm>
            <a:off x="5410200" y="152400"/>
            <a:ext cx="3505200" cy="6705600"/>
          </a:xfrm>
          <a:prstGeom prst="rect">
            <a:avLst/>
          </a:prstGeom>
          <a:noFill/>
          <a:ln w="9525">
            <a:noFill/>
            <a:miter lim="800000"/>
            <a:headEnd/>
            <a:tailEnd/>
          </a:ln>
        </p:spPr>
      </p:pic>
      <p:sp>
        <p:nvSpPr>
          <p:cNvPr id="4" name="TextBox 3"/>
          <p:cNvSpPr txBox="1"/>
          <p:nvPr/>
        </p:nvSpPr>
        <p:spPr>
          <a:xfrm>
            <a:off x="6781800" y="304800"/>
            <a:ext cx="1981200"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Corinth</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2">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2467213"/>
            <a:ext cx="5029200" cy="3323987"/>
          </a:xfrm>
          <a:prstGeom prst="rect">
            <a:avLst/>
          </a:prstGeom>
          <a:solidFill>
            <a:srgbClr val="10253F">
              <a:alpha val="74902"/>
            </a:srgbClr>
          </a:solidFill>
          <a:ln w="28575">
            <a:solidFill>
              <a:schemeClr val="tx2">
                <a:lumMod val="60000"/>
                <a:lumOff val="40000"/>
              </a:schemeClr>
            </a:solidFill>
          </a:ln>
        </p:spPr>
        <p:txBody>
          <a:bodyPr wrap="square" rtlCol="0">
            <a:spAutoFit/>
          </a:bodyPr>
          <a:lstStyle/>
          <a:p>
            <a:r>
              <a:rPr lang="en-US" sz="3000" b="1" i="1" dirty="0" smtClean="0">
                <a:solidFill>
                  <a:schemeClr val="tx2">
                    <a:lumMod val="20000"/>
                    <a:lumOff val="80000"/>
                  </a:schemeClr>
                </a:solidFill>
                <a:latin typeface="Arial" pitchFamily="34" charset="0"/>
                <a:cs typeface="Arial" pitchFamily="34" charset="0"/>
              </a:rPr>
              <a:t>“For I am not ashamed of the gospel of Christ, for it is </a:t>
            </a:r>
            <a:r>
              <a:rPr lang="en-US" sz="3000" b="1" i="1" u="sng" dirty="0" smtClean="0">
                <a:solidFill>
                  <a:schemeClr val="tx2">
                    <a:lumMod val="20000"/>
                    <a:lumOff val="80000"/>
                  </a:schemeClr>
                </a:solidFill>
                <a:latin typeface="Arial" pitchFamily="34" charset="0"/>
                <a:cs typeface="Arial" pitchFamily="34" charset="0"/>
              </a:rPr>
              <a:t>the power of God</a:t>
            </a:r>
            <a:r>
              <a:rPr lang="en-US" sz="3000" b="1" i="1" dirty="0" smtClean="0">
                <a:solidFill>
                  <a:schemeClr val="tx2">
                    <a:lumMod val="20000"/>
                    <a:lumOff val="80000"/>
                  </a:schemeClr>
                </a:solidFill>
                <a:latin typeface="Arial" pitchFamily="34" charset="0"/>
                <a:cs typeface="Arial" pitchFamily="34" charset="0"/>
              </a:rPr>
              <a:t> to salvation for everyone who believes, for the Jew first and also for the Greek.” </a:t>
            </a:r>
            <a:r>
              <a:rPr lang="en-US" sz="3000" b="1" dirty="0" smtClean="0">
                <a:solidFill>
                  <a:schemeClr val="tx2">
                    <a:lumMod val="20000"/>
                    <a:lumOff val="80000"/>
                  </a:schemeClr>
                </a:solidFill>
                <a:latin typeface="Arial" pitchFamily="34" charset="0"/>
                <a:cs typeface="Arial" pitchFamily="34" charset="0"/>
              </a:rPr>
              <a:t>{Romans 1:16}</a:t>
            </a:r>
            <a:endParaRPr lang="en-US" sz="3000" b="1" dirty="0">
              <a:solidFill>
                <a:schemeClr val="tx2">
                  <a:lumMod val="20000"/>
                  <a:lumOff val="80000"/>
                </a:schemeClr>
              </a:solidFill>
              <a:latin typeface="Arial" pitchFamily="34" charset="0"/>
              <a:cs typeface="Arial" pitchFamily="34" charset="0"/>
            </a:endParaRPr>
          </a:p>
        </p:txBody>
      </p:sp>
      <p:sp>
        <p:nvSpPr>
          <p:cNvPr id="6" name="Title 1"/>
          <p:cNvSpPr>
            <a:spLocks noGrp="1"/>
          </p:cNvSpPr>
          <p:nvPr>
            <p:ph type="ctrTitle"/>
          </p:nvPr>
        </p:nvSpPr>
        <p:spPr>
          <a:xfrm>
            <a:off x="685800" y="609600"/>
            <a:ext cx="7772400" cy="1470025"/>
          </a:xfrm>
          <a:solidFill>
            <a:schemeClr val="tx2">
              <a:lumMod val="50000"/>
              <a:alpha val="60000"/>
            </a:schemeClr>
          </a:solidFill>
          <a:ln w="28575">
            <a:solidFill>
              <a:schemeClr val="accent1"/>
            </a:solidFill>
          </a:ln>
        </p:spPr>
        <p:txBody>
          <a:bodyPr>
            <a:normAutofit/>
          </a:bodyPr>
          <a:lstStyle/>
          <a:p>
            <a:r>
              <a:rPr lang="en-US" sz="4000" b="1" u="sng" dirty="0" smtClean="0">
                <a:solidFill>
                  <a:schemeClr val="tx2">
                    <a:lumMod val="20000"/>
                    <a:lumOff val="80000"/>
                  </a:schemeClr>
                </a:solidFill>
                <a:latin typeface="Arial" pitchFamily="34" charset="0"/>
                <a:cs typeface="Arial" pitchFamily="34" charset="0"/>
              </a:rPr>
              <a:t>Why Does This Work</a:t>
            </a:r>
            <a:r>
              <a:rPr lang="en-US" sz="4000" b="1" dirty="0" smtClean="0">
                <a:solidFill>
                  <a:schemeClr val="tx2">
                    <a:lumMod val="20000"/>
                    <a:lumOff val="80000"/>
                  </a:schemeClr>
                </a:solidFill>
                <a:latin typeface="Arial" pitchFamily="34" charset="0"/>
                <a:cs typeface="Arial" pitchFamily="34" charset="0"/>
              </a:rPr>
              <a:t>?</a:t>
            </a:r>
            <a:endParaRPr lang="en-US" sz="4000" b="1" dirty="0">
              <a:solidFill>
                <a:schemeClr val="tx2">
                  <a:lumMod val="20000"/>
                  <a:lumOff val="80000"/>
                </a:schemeClr>
              </a:solidFill>
              <a:latin typeface="Arial" pitchFamily="34" charset="0"/>
              <a:cs typeface="Arial" pitchFamily="34" charset="0"/>
            </a:endParaRPr>
          </a:p>
        </p:txBody>
      </p:sp>
      <p:sp>
        <p:nvSpPr>
          <p:cNvPr id="8" name="Subtitle 2"/>
          <p:cNvSpPr txBox="1">
            <a:spLocks/>
          </p:cNvSpPr>
          <p:nvPr/>
        </p:nvSpPr>
        <p:spPr>
          <a:xfrm>
            <a:off x="457200" y="2438400"/>
            <a:ext cx="3886200" cy="3733800"/>
          </a:xfrm>
          <a:prstGeom prst="rect">
            <a:avLst/>
          </a:prstGeom>
        </p:spPr>
        <p:txBody>
          <a:bodyPr vert="horz" lIns="91440" tIns="45720" rIns="91440" bIns="45720" rtlCol="0">
            <a:normAutofit/>
          </a:bodyPr>
          <a:lstStyle/>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Hear</a:t>
            </a:r>
          </a:p>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Believe</a:t>
            </a:r>
          </a:p>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Repent</a:t>
            </a:r>
          </a:p>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Confess</a:t>
            </a:r>
          </a:p>
          <a:p>
            <a:pPr marL="2286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200" b="1" i="0" u="none" strike="noStrike" kern="1200" cap="none" spc="0" normalizeH="0" baseline="0" noProof="0" dirty="0" smtClean="0">
                <a:ln>
                  <a:noFill/>
                </a:ln>
                <a:solidFill>
                  <a:schemeClr val="tx2">
                    <a:lumMod val="20000"/>
                    <a:lumOff val="80000"/>
                  </a:schemeClr>
                </a:solidFill>
                <a:effectLst/>
                <a:uLnTx/>
                <a:uFillTx/>
                <a:latin typeface="Arial" pitchFamily="34" charset="0"/>
                <a:ea typeface="+mn-ea"/>
                <a:cs typeface="Arial" pitchFamily="34" charset="0"/>
              </a:rPr>
              <a:t>Be Baptized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2146</Words>
  <Application>Microsoft Office PowerPoint</Application>
  <PresentationFormat>On-screen Show (4:3)</PresentationFormat>
  <Paragraphs>302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Why Does This Work?</vt:lpstr>
      <vt:lpstr>Slide 2</vt:lpstr>
      <vt:lpstr>Slide 3</vt:lpstr>
      <vt:lpstr>Slide 4</vt:lpstr>
      <vt:lpstr>http://desip.igc.org/populationmaps.html</vt:lpstr>
      <vt:lpstr>Slide 6</vt:lpstr>
      <vt:lpstr>Why Does This Work?</vt:lpstr>
      <vt:lpstr>Slide 8</vt:lpstr>
      <vt:lpstr>Why Does This Work?</vt:lpstr>
      <vt:lpstr>Why Does Preaching the Gospel Work?</vt:lpstr>
      <vt:lpstr>Why Does Preaching the Gospel Work?</vt:lpstr>
      <vt:lpstr>Slide 12</vt:lpstr>
      <vt:lpstr>Why Does Preaching the Gospel Work?</vt:lpstr>
      <vt:lpstr>Repentance </vt:lpstr>
      <vt:lpstr>Repentance: Two Primary Words</vt:lpstr>
      <vt:lpstr>The Difference Between</vt:lpstr>
      <vt:lpstr>2 Corinthians 7:10</vt:lpstr>
      <vt:lpstr>Sorrow of the World?</vt:lpstr>
      <vt:lpstr>2 Corinthians 7:9,11</vt:lpstr>
      <vt:lpstr>When Is Repentance Complete?</vt:lpstr>
      <vt:lpstr>Why Does Preaching the Gospel Work?</vt:lpstr>
      <vt:lpstr>1 Peter 3:21</vt:lpstr>
      <vt:lpstr>Slide 23</vt:lpstr>
      <vt:lpstr>Why Does Preaching the Gospel Work?</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This Work?</dc:title>
  <dc:creator>Keith Greer</dc:creator>
  <cp:lastModifiedBy>Keith Greer</cp:lastModifiedBy>
  <cp:revision>40</cp:revision>
  <dcterms:created xsi:type="dcterms:W3CDTF">2009-06-16T15:14:56Z</dcterms:created>
  <dcterms:modified xsi:type="dcterms:W3CDTF">2010-05-15T16:23:56Z</dcterms:modified>
</cp:coreProperties>
</file>